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7562850" cy="10691813"/>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31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0" y="1279525"/>
            <a:ext cx="7562215" cy="659130"/>
          </a:xfrm>
          <a:prstGeom prst="rect">
            <a:avLst/>
          </a:prstGeom>
          <a:noFill/>
          <a:ln w="0" cmpd="sng">
            <a:noFill/>
            <a:prstDash val="solid"/>
          </a:ln>
        </p:spPr>
        <p:txBody>
          <a:bodyPr vert="horz" lIns="0" tIns="0" rIns="0" bIns="0" anchor="t"/>
          <a:lstStyle/>
          <a:p>
            <a:pPr marL="0" marR="0" indent="0" algn="ctr">
              <a:lnSpc>
                <a:spcPts val="3400"/>
              </a:lnSpc>
              <a:spcAft>
                <a:spcPts val="1795"/>
              </a:spcAft>
            </a:pPr>
            <a:r>
              <a:rPr lang="en-US" sz="2950" spc="-55">
                <a:solidFill>
                  <a:srgbClr val="DA3236"/>
                </a:solidFill>
                <a:latin typeface="Arial" panose="02020603050405020304" pitchFamily="2"/>
              </a:rPr>
              <a:t>New Products with Multi-device Licensing </a:t>
            </a:r>
          </a:p>
        </p:txBody>
      </p:sp>
      <p:sp>
        <p:nvSpPr>
          <p:cNvPr id="11" name="Text Placeholder 10"/>
          <p:cNvSpPr>
            <a:spLocks noGrp="1"/>
          </p:cNvSpPr>
          <p:nvPr>
            <p:ph type="body" idx="10"/>
          </p:nvPr>
        </p:nvSpPr>
        <p:spPr>
          <a:xfrm>
            <a:off x="463550" y="4584065"/>
            <a:ext cx="4572000" cy="2917190"/>
          </a:xfrm>
          <a:prstGeom prst="rect">
            <a:avLst/>
          </a:prstGeom>
          <a:noFill/>
          <a:ln w="0" cmpd="sng">
            <a:noFill/>
            <a:prstDash val="solid"/>
          </a:ln>
        </p:spPr>
        <p:txBody>
          <a:bodyPr vert="horz" lIns="0" tIns="24130" rIns="0" bIns="0" anchor="t"/>
          <a:lstStyle/>
          <a:p>
            <a:pPr marL="0" marR="0" indent="0" algn="l">
              <a:lnSpc>
                <a:spcPts val="1800"/>
              </a:lnSpc>
              <a:spcAft>
                <a:spcPts val="0"/>
              </a:spcAft>
            </a:pPr>
            <a:r>
              <a:rPr lang="en-US" sz="1650" b="1" spc="-15">
                <a:solidFill>
                  <a:srgbClr val="8B744B"/>
                </a:solidFill>
                <a:latin typeface="Arial" panose="02020603050405020304" pitchFamily="2"/>
              </a:rPr>
              <a:t>BullGuard Premium Protection </a:t>
            </a:r>
          </a:p>
          <a:p>
            <a:pPr marL="0" marR="320040" indent="0" algn="l">
              <a:lnSpc>
                <a:spcPts val="1400"/>
              </a:lnSpc>
              <a:spcBef>
                <a:spcPts val="775"/>
              </a:spcBef>
              <a:spcAft>
                <a:spcPts val="0"/>
              </a:spcAft>
            </a:pPr>
            <a:r>
              <a:rPr lang="en-US" sz="1100" spc="0">
                <a:solidFill>
                  <a:srgbClr val="575F62"/>
                </a:solidFill>
                <a:latin typeface="Arial" panose="02020603050405020304" pitchFamily="2"/>
              </a:rPr>
              <a:t>Rigorous identity and social media protection fused with award-winning malware defenses is now multi-device and cross-platform. </a:t>
            </a:r>
          </a:p>
          <a:p>
            <a:pPr marL="137160" marR="0" indent="137160" algn="l">
              <a:lnSpc>
                <a:spcPts val="1400"/>
              </a:lnSpc>
              <a:spcBef>
                <a:spcPts val="460"/>
              </a:spcBef>
              <a:spcAft>
                <a:spcPts val="0"/>
              </a:spcAft>
              <a:buFont typeface="Symbol"/>
              <a:buChar char="·"/>
            </a:pPr>
            <a:r>
              <a:rPr lang="en-US" sz="1150" b="1" spc="-25">
                <a:solidFill>
                  <a:srgbClr val="575F62"/>
                </a:solidFill>
                <a:latin typeface="Arial" panose="02020603050405020304" pitchFamily="2"/>
              </a:rPr>
              <a:t>MDL licensing for 10 devices. </a:t>
            </a:r>
          </a:p>
          <a:p>
            <a:pPr marL="137160" marR="0" indent="137160" algn="l">
              <a:lnSpc>
                <a:spcPts val="1400"/>
              </a:lnSpc>
              <a:spcBef>
                <a:spcPts val="470"/>
              </a:spcBef>
              <a:spcAft>
                <a:spcPts val="0"/>
              </a:spcAft>
              <a:buFont typeface="Symbol"/>
              <a:buChar char="·"/>
            </a:pPr>
            <a:r>
              <a:rPr lang="en-US" sz="1150" b="1" spc="-20">
                <a:solidFill>
                  <a:srgbClr val="575F62"/>
                </a:solidFill>
                <a:latin typeface="Arial" panose="02020603050405020304" pitchFamily="2"/>
              </a:rPr>
              <a:t>Protects PCs, Macs and Android devices </a:t>
            </a:r>
            <a:r>
              <a:rPr lang="en-US" sz="1100" spc="-20">
                <a:solidFill>
                  <a:srgbClr val="575F62"/>
                </a:solidFill>
                <a:latin typeface="Arial" panose="02020603050405020304" pitchFamily="2"/>
              </a:rPr>
              <a:t>with a single license. </a:t>
            </a:r>
          </a:p>
          <a:p>
            <a:pPr marL="137160" marR="0" indent="137160" algn="l">
              <a:lnSpc>
                <a:spcPts val="1400"/>
              </a:lnSpc>
              <a:spcBef>
                <a:spcPts val="455"/>
              </a:spcBef>
              <a:spcAft>
                <a:spcPts val="0"/>
              </a:spcAft>
              <a:buFont typeface="Symbol"/>
              <a:buChar char="·"/>
            </a:pPr>
            <a:r>
              <a:rPr lang="en-US" sz="1150" b="1" spc="-25">
                <a:solidFill>
                  <a:srgbClr val="575F62"/>
                </a:solidFill>
                <a:latin typeface="Arial" panose="02020603050405020304" pitchFamily="2"/>
              </a:rPr>
              <a:t>Social Media Protection </a:t>
            </a:r>
            <a:r>
              <a:rPr lang="en-US" sz="1100" spc="-25">
                <a:solidFill>
                  <a:srgbClr val="575F62"/>
                </a:solidFill>
                <a:latin typeface="Arial" panose="02020603050405020304" pitchFamily="2"/>
              </a:rPr>
              <a:t>safeguards children on social media networks. </a:t>
            </a:r>
          </a:p>
          <a:p>
            <a:pPr marL="137160" marR="320040" indent="137160" algn="l">
              <a:lnSpc>
                <a:spcPts val="1400"/>
              </a:lnSpc>
              <a:spcBef>
                <a:spcPts val="420"/>
              </a:spcBef>
              <a:spcAft>
                <a:spcPts val="0"/>
              </a:spcAft>
              <a:buFont typeface="Symbol"/>
              <a:buChar char="·"/>
            </a:pPr>
            <a:r>
              <a:rPr lang="en-US" sz="1150" b="1" spc="-15">
                <a:solidFill>
                  <a:srgbClr val="575F62"/>
                </a:solidFill>
                <a:latin typeface="Arial" panose="02020603050405020304" pitchFamily="2"/>
              </a:rPr>
              <a:t>Powerful Parental Control </a:t>
            </a:r>
            <a:r>
              <a:rPr lang="en-US" sz="1100" spc="-15">
                <a:solidFill>
                  <a:srgbClr val="575F62"/>
                </a:solidFill>
                <a:latin typeface="Arial" panose="02020603050405020304" pitchFamily="2"/>
              </a:rPr>
              <a:t>helps to protect kids from cyberbullying and predators. </a:t>
            </a:r>
          </a:p>
          <a:p>
            <a:pPr marL="137160" marR="457200" indent="137160" algn="l">
              <a:lnSpc>
                <a:spcPts val="1400"/>
              </a:lnSpc>
              <a:spcBef>
                <a:spcPts val="410"/>
              </a:spcBef>
              <a:spcAft>
                <a:spcPts val="0"/>
              </a:spcAft>
              <a:buFont typeface="Symbol"/>
              <a:buChar char="·"/>
            </a:pPr>
            <a:r>
              <a:rPr lang="en-US" sz="1150" b="1" spc="0">
                <a:solidFill>
                  <a:srgbClr val="575F62"/>
                </a:solidFill>
                <a:latin typeface="Arial" panose="02020603050405020304" pitchFamily="2"/>
              </a:rPr>
              <a:t>Robust, layered protection </a:t>
            </a:r>
            <a:r>
              <a:rPr lang="en-US" sz="1100" spc="0">
                <a:solidFill>
                  <a:srgbClr val="575F62"/>
                </a:solidFill>
                <a:latin typeface="Arial" panose="02020603050405020304" pitchFamily="2"/>
              </a:rPr>
              <a:t>against all forms of viruses, spyware, malware and other online threats. </a:t>
            </a:r>
          </a:p>
          <a:p>
            <a:pPr marL="137160" marR="182880" indent="137160" algn="l">
              <a:lnSpc>
                <a:spcPts val="1400"/>
              </a:lnSpc>
              <a:spcBef>
                <a:spcPts val="435"/>
              </a:spcBef>
              <a:spcAft>
                <a:spcPts val="2265"/>
              </a:spcAft>
              <a:buFont typeface="Symbol"/>
              <a:buChar char="·"/>
            </a:pPr>
            <a:r>
              <a:rPr lang="en-US" sz="1150" b="1" spc="0">
                <a:solidFill>
                  <a:srgbClr val="575F62"/>
                </a:solidFill>
                <a:latin typeface="Arial" panose="02020603050405020304" pitchFamily="2"/>
              </a:rPr>
              <a:t>Highly rated firewall </a:t>
            </a:r>
            <a:r>
              <a:rPr lang="en-US" sz="1100" spc="0">
                <a:solidFill>
                  <a:srgbClr val="575F62"/>
                </a:solidFill>
                <a:latin typeface="Arial" panose="02020603050405020304" pitchFamily="2"/>
              </a:rPr>
              <a:t>that protects against network attacks and keeps out intruders. </a:t>
            </a:r>
          </a:p>
        </p:txBody>
      </p:sp>
      <p:sp>
        <p:nvSpPr>
          <p:cNvPr id="12" name="Text Placeholder 11"/>
          <p:cNvSpPr>
            <a:spLocks noGrp="1"/>
          </p:cNvSpPr>
          <p:nvPr>
            <p:ph type="body" idx="10"/>
          </p:nvPr>
        </p:nvSpPr>
        <p:spPr>
          <a:xfrm>
            <a:off x="0" y="10180320"/>
            <a:ext cx="7562215" cy="144780"/>
          </a:xfrm>
          <a:prstGeom prst="rect">
            <a:avLst/>
          </a:prstGeom>
          <a:noFill/>
          <a:ln w="0" cmpd="sng">
            <a:noFill/>
            <a:prstDash val="solid"/>
          </a:ln>
        </p:spPr>
        <p:txBody>
          <a:bodyPr vert="horz" lIns="0" tIns="1270" rIns="0" bIns="0" anchor="t"/>
          <a:lstStyle/>
          <a:p>
            <a:pPr marL="457200" marR="0" indent="0" algn="l">
              <a:lnSpc>
                <a:spcPts val="1000"/>
              </a:lnSpc>
              <a:spcAft>
                <a:spcPts val="115"/>
              </a:spcAft>
            </a:pPr>
            <a:r>
              <a:rPr lang="en-US" sz="900" spc="-15">
                <a:solidFill>
                  <a:srgbClr val="575F62"/>
                </a:solidFill>
                <a:latin typeface="Arial" panose="02020603050405020304" pitchFamily="2"/>
              </a:rPr>
              <a:t>* Identity Protection is available in: US, UK, Canada, Denmark, Germany, France, Ireland and Netherlands. </a:t>
            </a:r>
          </a:p>
        </p:txBody>
      </p:sp>
      <p:sp>
        <p:nvSpPr>
          <p:cNvPr id="15" name="Text Placeholder 14"/>
          <p:cNvSpPr>
            <a:spLocks noGrp="1"/>
          </p:cNvSpPr>
          <p:nvPr>
            <p:ph type="body" idx="10"/>
          </p:nvPr>
        </p:nvSpPr>
        <p:spPr>
          <a:xfrm>
            <a:off x="485775" y="8131810"/>
            <a:ext cx="2082165" cy="1643380"/>
          </a:xfrm>
          <a:prstGeom prst="rect">
            <a:avLst/>
          </a:prstGeom>
          <a:noFill/>
          <a:ln w="0" cmpd="sng">
            <a:noFill/>
            <a:prstDash val="solid"/>
          </a:ln>
        </p:spPr>
        <p:txBody>
          <a:bodyPr vert="horz" lIns="0" tIns="0" rIns="0" bIns="0" anchor="t"/>
          <a:lstStyle/>
          <a:p>
            <a:pPr marL="182880" marR="45720" indent="91440" algn="l">
              <a:lnSpc>
                <a:spcPts val="1200"/>
              </a:lnSpc>
              <a:spcAft>
                <a:spcPts val="0"/>
              </a:spcAft>
              <a:buFont typeface="Symbol"/>
              <a:buChar char="·"/>
            </a:pPr>
            <a:r>
              <a:rPr lang="en-US" sz="1050" b="1" spc="-20">
                <a:solidFill>
                  <a:srgbClr val="575F62"/>
                </a:solidFill>
                <a:latin typeface="Arial" panose="02020603050405020304" pitchFamily="2"/>
              </a:rPr>
              <a:t>MDL: </a:t>
            </a:r>
            <a:r>
              <a:rPr lang="en-US" sz="1000" spc="-20">
                <a:solidFill>
                  <a:srgbClr val="575F62"/>
                </a:solidFill>
                <a:latin typeface="Arial" panose="02020603050405020304" pitchFamily="2"/>
              </a:rPr>
              <a:t>With the same license, users will be able to use their IS or BPP program on any Windows application, as well as their Macs and their Android tablets and smartphones. </a:t>
            </a:r>
          </a:p>
          <a:p>
            <a:pPr marL="182880" marR="91440" indent="0" algn="just">
              <a:lnSpc>
                <a:spcPts val="1300"/>
              </a:lnSpc>
              <a:spcBef>
                <a:spcPts val="265"/>
              </a:spcBef>
              <a:spcAft>
                <a:spcPts val="0"/>
              </a:spcAft>
            </a:pPr>
            <a:r>
              <a:rPr lang="en-US" sz="1000" spc="-25">
                <a:solidFill>
                  <a:srgbClr val="575F62"/>
                </a:solidFill>
                <a:latin typeface="Arial" panose="02020603050405020304" pitchFamily="2"/>
              </a:rPr>
              <a:t>The feature mix varies across the platforms, to see what is covered on which system see the table on the reverse. </a:t>
            </a:r>
          </a:p>
        </p:txBody>
      </p:sp>
      <p:sp>
        <p:nvSpPr>
          <p:cNvPr id="16" name="Text Placeholder 15"/>
          <p:cNvSpPr>
            <a:spLocks noGrp="1"/>
          </p:cNvSpPr>
          <p:nvPr>
            <p:ph type="body" idx="10"/>
          </p:nvPr>
        </p:nvSpPr>
        <p:spPr>
          <a:xfrm>
            <a:off x="2733040" y="8131810"/>
            <a:ext cx="2082165" cy="1588135"/>
          </a:xfrm>
          <a:prstGeom prst="rect">
            <a:avLst/>
          </a:prstGeom>
          <a:noFill/>
          <a:ln w="0" cmpd="sng">
            <a:noFill/>
            <a:prstDash val="solid"/>
          </a:ln>
        </p:spPr>
        <p:txBody>
          <a:bodyPr vert="horz" lIns="0" tIns="0" rIns="0" bIns="0" anchor="t"/>
          <a:lstStyle/>
          <a:p>
            <a:pPr marL="137160" marR="45720" indent="91440" algn="l">
              <a:lnSpc>
                <a:spcPts val="1200"/>
              </a:lnSpc>
              <a:spcAft>
                <a:spcPts val="0"/>
              </a:spcAft>
              <a:buFont typeface="Symbol"/>
              <a:buChar char="·"/>
            </a:pPr>
            <a:r>
              <a:rPr lang="en-US" sz="1050" b="1" spc="-15">
                <a:solidFill>
                  <a:srgbClr val="575F62"/>
                </a:solidFill>
                <a:latin typeface="Arial" panose="02020603050405020304" pitchFamily="2"/>
              </a:rPr>
              <a:t>Online Backup: </a:t>
            </a:r>
            <a:r>
              <a:rPr lang="en-US" sz="1000" spc="-15">
                <a:solidFill>
                  <a:srgbClr val="575F62"/>
                </a:solidFill>
                <a:latin typeface="Arial" panose="02020603050405020304" pitchFamily="2"/>
              </a:rPr>
              <a:t>In place of the old online drive, our new products feature seamless integration with popular applications, Google Drive and One Drive backup, as well as backup to Dropbox. It’s easy to use, easy to view and even allows for synchronized backup so stored files keep up with what your customers do on their devices. </a:t>
            </a:r>
          </a:p>
        </p:txBody>
      </p:sp>
      <p:sp>
        <p:nvSpPr>
          <p:cNvPr id="17" name="Text Placeholder 16"/>
          <p:cNvSpPr>
            <a:spLocks noGrp="1"/>
          </p:cNvSpPr>
          <p:nvPr>
            <p:ph type="body" idx="10"/>
          </p:nvPr>
        </p:nvSpPr>
        <p:spPr>
          <a:xfrm>
            <a:off x="4980305" y="8131810"/>
            <a:ext cx="2082165" cy="1828800"/>
          </a:xfrm>
          <a:prstGeom prst="rect">
            <a:avLst/>
          </a:prstGeom>
          <a:noFill/>
          <a:ln w="0" cmpd="sng">
            <a:noFill/>
            <a:prstDash val="solid"/>
          </a:ln>
        </p:spPr>
        <p:txBody>
          <a:bodyPr vert="horz" lIns="0" tIns="0" rIns="0" bIns="0" anchor="t"/>
          <a:lstStyle/>
          <a:p>
            <a:pPr marL="137160" marR="0" indent="137160" algn="l">
              <a:lnSpc>
                <a:spcPts val="1200"/>
              </a:lnSpc>
              <a:spcAft>
                <a:spcPts val="0"/>
              </a:spcAft>
              <a:buFont typeface="Symbol"/>
              <a:buChar char="·"/>
            </a:pPr>
            <a:r>
              <a:rPr lang="en-US" sz="1050" b="1" spc="-30">
                <a:solidFill>
                  <a:srgbClr val="575F62"/>
                </a:solidFill>
                <a:latin typeface="Arial" panose="02020603050405020304" pitchFamily="2"/>
              </a:rPr>
              <a:t>Identity Protection* </a:t>
            </a:r>
            <a:r>
              <a:rPr lang="en-US" sz="1000" spc="-30">
                <a:solidFill>
                  <a:srgbClr val="575F62"/>
                </a:solidFill>
                <a:latin typeface="Arial" panose="02020603050405020304" pitchFamily="2"/>
              </a:rPr>
              <a:t>is provided by our partners, Experian, the global credit referencing agency. It’s a great feature which actively searches for your customer’s details being shared on the dark web. </a:t>
            </a:r>
          </a:p>
          <a:p>
            <a:pPr marL="137160" marR="0" indent="137160" algn="l">
              <a:lnSpc>
                <a:spcPts val="1200"/>
              </a:lnSpc>
              <a:spcBef>
                <a:spcPts val="470"/>
              </a:spcBef>
              <a:spcAft>
                <a:spcPts val="0"/>
              </a:spcAft>
              <a:buFont typeface="Symbol"/>
              <a:buChar char="·"/>
            </a:pPr>
            <a:r>
              <a:rPr lang="en-US" sz="1050" b="1" spc="-30">
                <a:solidFill>
                  <a:srgbClr val="575F62"/>
                </a:solidFill>
                <a:latin typeface="Arial" panose="02020603050405020304" pitchFamily="2"/>
              </a:rPr>
              <a:t>Speed, efficiency and </a:t>
            </a:r>
          </a:p>
          <a:p>
            <a:pPr marL="137160" marR="137160" indent="0" algn="l">
              <a:lnSpc>
                <a:spcPts val="1300"/>
              </a:lnSpc>
              <a:spcBef>
                <a:spcPts val="20"/>
              </a:spcBef>
              <a:spcAft>
                <a:spcPts val="0"/>
              </a:spcAft>
            </a:pPr>
            <a:r>
              <a:rPr lang="en-US" sz="1050" b="1" spc="-20">
                <a:solidFill>
                  <a:srgbClr val="575F62"/>
                </a:solidFill>
                <a:latin typeface="Arial" panose="02020603050405020304" pitchFamily="2"/>
              </a:rPr>
              <a:t>performance </a:t>
            </a:r>
            <a:r>
              <a:rPr lang="en-US" sz="1000" spc="-20">
                <a:solidFill>
                  <a:srgbClr val="575F62"/>
                </a:solidFill>
                <a:latin typeface="Arial" panose="02020603050405020304" pitchFamily="2"/>
              </a:rPr>
              <a:t>is fully maximised and our programs are still light on system resources and beautifully easy to use.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950335" y="370840"/>
            <a:ext cx="3145155" cy="356870"/>
          </a:xfrm>
          <a:prstGeom prst="rect">
            <a:avLst/>
          </a:prstGeom>
          <a:noFill/>
          <a:ln w="0" cmpd="sng">
            <a:noFill/>
            <a:prstDash val="solid"/>
          </a:ln>
        </p:spPr>
        <p:txBody>
          <a:bodyPr vert="horz" lIns="0" tIns="0" rIns="0" bIns="0" anchor="t">
            <a:normAutofit fontScale="95000"/>
          </a:bodyPr>
          <a:lstStyle/>
          <a:p>
            <a:pPr marL="0" marR="0" indent="0" algn="l">
              <a:lnSpc>
                <a:spcPts val="2800"/>
              </a:lnSpc>
              <a:spcAft>
                <a:spcPts val="0"/>
              </a:spcAft>
            </a:pPr>
            <a:r>
              <a:rPr lang="en-US" sz="2500" spc="-25">
                <a:solidFill>
                  <a:srgbClr val="FFFFFF"/>
                </a:solidFill>
                <a:latin typeface="Arial" panose="02020603050405020304" pitchFamily="2"/>
              </a:rPr>
              <a:t>Quick Reference Guide </a:t>
            </a:r>
          </a:p>
        </p:txBody>
      </p:sp>
      <p:sp>
        <p:nvSpPr>
          <p:cNvPr id="6" name="Text Placeholder 5"/>
          <p:cNvSpPr>
            <a:spLocks noGrp="1"/>
          </p:cNvSpPr>
          <p:nvPr>
            <p:ph type="body" idx="10"/>
          </p:nvPr>
        </p:nvSpPr>
        <p:spPr>
          <a:xfrm>
            <a:off x="737870" y="4531995"/>
            <a:ext cx="1258570" cy="355600"/>
          </a:xfrm>
          <a:prstGeom prst="rect">
            <a:avLst/>
          </a:prstGeom>
          <a:noFill/>
          <a:ln w="0" cmpd="sng">
            <a:noFill/>
            <a:prstDash val="solid"/>
          </a:ln>
        </p:spPr>
        <p:txBody>
          <a:bodyPr vert="horz" lIns="0" tIns="0" rIns="0" bIns="0" anchor="t"/>
          <a:lstStyle/>
          <a:p>
            <a:pPr marL="0" marR="0" indent="0" algn="l">
              <a:lnSpc>
                <a:spcPts val="1400"/>
              </a:lnSpc>
              <a:spcAft>
                <a:spcPts val="0"/>
              </a:spcAft>
            </a:pPr>
            <a:r>
              <a:rPr lang="en-US" sz="1200" spc="-40">
                <a:solidFill>
                  <a:srgbClr val="FFFFFF"/>
                </a:solidFill>
                <a:latin typeface="Arial" panose="02020603050405020304" pitchFamily="2"/>
              </a:rPr>
              <a:t>BullGuard Premium Protection MDL </a:t>
            </a:r>
          </a:p>
        </p:txBody>
      </p:sp>
      <p:sp>
        <p:nvSpPr>
          <p:cNvPr id="7" name="Text Placeholder 6"/>
          <p:cNvSpPr>
            <a:spLocks noGrp="1"/>
          </p:cNvSpPr>
          <p:nvPr>
            <p:ph type="body" idx="10"/>
          </p:nvPr>
        </p:nvSpPr>
        <p:spPr>
          <a:xfrm>
            <a:off x="3928745" y="4593590"/>
            <a:ext cx="2788920" cy="267970"/>
          </a:xfrm>
          <a:prstGeom prst="rect">
            <a:avLst/>
          </a:prstGeom>
          <a:noFill/>
          <a:ln w="0" cmpd="sng">
            <a:noFill/>
            <a:prstDash val="solid"/>
          </a:ln>
        </p:spPr>
        <p:txBody>
          <a:bodyPr vert="horz" lIns="0" tIns="0" rIns="0" bIns="0" anchor="t"/>
          <a:lstStyle/>
          <a:p>
            <a:pPr marL="0" marR="0" indent="0" algn="r">
              <a:lnSpc>
                <a:spcPts val="700"/>
              </a:lnSpc>
              <a:spcAft>
                <a:spcPts val="0"/>
              </a:spcAft>
            </a:pPr>
            <a:r>
              <a:rPr lang="en-US" sz="600" spc="-10">
                <a:solidFill>
                  <a:srgbClr val="FFFFFF"/>
                </a:solidFill>
                <a:latin typeface="Arial" panose="02020603050405020304" pitchFamily="2"/>
              </a:rPr>
              <a:t>Backup Security: for Windows encrypted backup with Dropbox, One Drive, Google Drive and owned storages (external HDDs, USBs, network storages) while for Android, encrypted backup for the small data (Contacts, Calendar, Messages). </a:t>
            </a:r>
          </a:p>
        </p:txBody>
      </p:sp>
      <p:sp>
        <p:nvSpPr>
          <p:cNvPr id="8" name="Text Placeholder 7"/>
          <p:cNvSpPr>
            <a:spLocks noGrp="1"/>
          </p:cNvSpPr>
          <p:nvPr>
            <p:ph type="body" idx="10"/>
          </p:nvPr>
        </p:nvSpPr>
        <p:spPr>
          <a:xfrm>
            <a:off x="466090" y="10039350"/>
            <a:ext cx="3566160" cy="505460"/>
          </a:xfrm>
          <a:prstGeom prst="rect">
            <a:avLst/>
          </a:prstGeom>
          <a:noFill/>
          <a:ln w="0" cmpd="sng">
            <a:noFill/>
            <a:prstDash val="solid"/>
          </a:ln>
        </p:spPr>
        <p:txBody>
          <a:bodyPr vert="horz" lIns="0" tIns="1270" rIns="0" bIns="0" anchor="t"/>
          <a:lstStyle/>
          <a:p>
            <a:pPr marL="0" marR="0" indent="0" algn="l">
              <a:lnSpc>
                <a:spcPts val="1300"/>
              </a:lnSpc>
              <a:spcAft>
                <a:spcPts val="0"/>
              </a:spcAft>
            </a:pPr>
            <a:r>
              <a:rPr lang="en-US" sz="1200" spc="-35">
                <a:solidFill>
                  <a:srgbClr val="DA3236"/>
                </a:solidFill>
                <a:latin typeface="Arial" panose="02020603050405020304" pitchFamily="2"/>
              </a:rPr>
              <a:t>Contact Pete Johnson, Channel Manager UK &amp; Ireland </a:t>
            </a:r>
          </a:p>
          <a:p>
            <a:pPr marL="0" marR="0" indent="0" algn="l">
              <a:lnSpc>
                <a:spcPts val="1300"/>
              </a:lnSpc>
              <a:spcBef>
                <a:spcPts val="0"/>
              </a:spcBef>
              <a:spcAft>
                <a:spcPts val="0"/>
              </a:spcAft>
            </a:pPr>
            <a:r>
              <a:rPr lang="en-US" sz="1200" spc="0">
                <a:solidFill>
                  <a:srgbClr val="DA3236"/>
                </a:solidFill>
                <a:latin typeface="Arial" panose="02020603050405020304" pitchFamily="2"/>
              </a:rPr>
              <a:t>Mobile: 07771 933188 Skype: petej77 </a:t>
            </a:r>
          </a:p>
          <a:p>
            <a:pPr marL="0" marR="0" indent="0" algn="l">
              <a:lnSpc>
                <a:spcPts val="1300"/>
              </a:lnSpc>
              <a:spcBef>
                <a:spcPts val="0"/>
              </a:spcBef>
              <a:spcAft>
                <a:spcPts val="10"/>
              </a:spcAft>
            </a:pPr>
            <a:r>
              <a:rPr lang="en-US" sz="1200" u="sng" spc="-10">
                <a:solidFill>
                  <a:srgbClr val="0000FF"/>
                </a:solidFill>
                <a:latin typeface="Arial" panose="02020603050405020304" pitchFamily="2"/>
              </a:rPr>
              <a:t>E-mail: pete.johnson@bullguard.com</a:t>
            </a:r>
            <a:r>
              <a:rPr lang="en-US" sz="100" spc="-10">
                <a:solidFill>
                  <a:srgbClr val="DA3236"/>
                </a:solidFill>
                <a:latin typeface="Arial" panose="02020603050405020304" pitchFamily="2"/>
              </a:rPr>
              <a:t> </a:t>
            </a:r>
          </a:p>
        </p:txBody>
      </p:sp>
      <p:sp>
        <p:nvSpPr>
          <p:cNvPr id="9" name="Text Placeholder 8"/>
          <p:cNvSpPr>
            <a:spLocks noGrp="1"/>
          </p:cNvSpPr>
          <p:nvPr>
            <p:ph type="body" idx="10"/>
          </p:nvPr>
        </p:nvSpPr>
        <p:spPr>
          <a:xfrm>
            <a:off x="450850" y="955675"/>
            <a:ext cx="6398260" cy="715645"/>
          </a:xfrm>
          <a:prstGeom prst="rect">
            <a:avLst/>
          </a:prstGeom>
          <a:noFill/>
          <a:ln w="0" cmpd="sng">
            <a:noFill/>
            <a:prstDash val="solid"/>
          </a:ln>
        </p:spPr>
        <p:txBody>
          <a:bodyPr vert="horz" lIns="0" tIns="0" rIns="0" bIns="0" anchor="t">
            <a:normAutofit fontScale="95000"/>
          </a:bodyPr>
          <a:lstStyle/>
          <a:p>
            <a:pPr marL="0" marR="0" indent="0" algn="l">
              <a:lnSpc>
                <a:spcPts val="2800"/>
              </a:lnSpc>
              <a:spcAft>
                <a:spcPts val="0"/>
              </a:spcAft>
            </a:pPr>
            <a:r>
              <a:rPr lang="en-US" sz="2500" spc="5">
                <a:solidFill>
                  <a:srgbClr val="FFFFFF"/>
                </a:solidFill>
                <a:latin typeface="Arial" panose="02020603050405020304" pitchFamily="2"/>
              </a:rPr>
              <a:t>Award-winning, easy to use </a:t>
            </a:r>
            <a:r>
              <a:rPr lang="en-US" sz="2500" b="1" spc="5">
                <a:solidFill>
                  <a:srgbClr val="FFFFFF"/>
                </a:solidFill>
                <a:latin typeface="Arial" panose="02020603050405020304" pitchFamily="2"/>
              </a:rPr>
              <a:t>multi-platform </a:t>
            </a:r>
          </a:p>
          <a:p>
            <a:pPr marL="0" marR="0" indent="0" algn="l">
              <a:lnSpc>
                <a:spcPts val="2800"/>
              </a:lnSpc>
              <a:spcBef>
                <a:spcPts val="0"/>
              </a:spcBef>
              <a:spcAft>
                <a:spcPts val="0"/>
              </a:spcAft>
            </a:pPr>
            <a:r>
              <a:rPr lang="en-US" sz="2500" spc="0">
                <a:solidFill>
                  <a:srgbClr val="FFFFFF"/>
                </a:solidFill>
                <a:latin typeface="Arial" panose="02020603050405020304" pitchFamily="2"/>
              </a:rPr>
              <a:t>products for the home and small business user </a:t>
            </a:r>
          </a:p>
        </p:txBody>
      </p:sp>
      <p:sp>
        <p:nvSpPr>
          <p:cNvPr id="10" name="Text Placeholder 9"/>
          <p:cNvSpPr>
            <a:spLocks noGrp="1"/>
          </p:cNvSpPr>
          <p:nvPr>
            <p:ph type="body" idx="10"/>
          </p:nvPr>
        </p:nvSpPr>
        <p:spPr>
          <a:xfrm>
            <a:off x="499745" y="3354705"/>
            <a:ext cx="914400" cy="499745"/>
          </a:xfrm>
          <a:prstGeom prst="rect">
            <a:avLst/>
          </a:prstGeom>
          <a:noFill/>
          <a:ln w="0" cmpd="sng">
            <a:noFill/>
            <a:prstDash val="solid"/>
          </a:ln>
        </p:spPr>
        <p:txBody>
          <a:bodyPr vert="horz" lIns="0" tIns="360680" rIns="0" bIns="0" anchor="t"/>
          <a:lstStyle/>
          <a:p>
            <a:pPr marL="0" marR="0" indent="0" algn="l">
              <a:lnSpc>
                <a:spcPts val="1100"/>
              </a:lnSpc>
              <a:spcAft>
                <a:spcPts val="0"/>
              </a:spcAft>
            </a:pPr>
            <a:r>
              <a:rPr lang="en-US" sz="950" spc="-35">
                <a:solidFill>
                  <a:srgbClr val="FFFFFF"/>
                </a:solidFill>
                <a:latin typeface="Arial" panose="02020603050405020304" pitchFamily="2"/>
              </a:rPr>
              <a:t>Android Features </a:t>
            </a:r>
          </a:p>
        </p:txBody>
      </p:sp>
      <p:sp>
        <p:nvSpPr>
          <p:cNvPr id="11" name="Text Placeholder 10"/>
          <p:cNvSpPr>
            <a:spLocks noGrp="1"/>
          </p:cNvSpPr>
          <p:nvPr>
            <p:ph type="body" idx="10"/>
          </p:nvPr>
        </p:nvSpPr>
        <p:spPr>
          <a:xfrm>
            <a:off x="502920" y="2914015"/>
            <a:ext cx="990600" cy="440690"/>
          </a:xfrm>
          <a:prstGeom prst="rect">
            <a:avLst/>
          </a:prstGeom>
          <a:noFill/>
          <a:ln w="0" cmpd="sng">
            <a:noFill/>
            <a:prstDash val="solid"/>
          </a:ln>
        </p:spPr>
        <p:txBody>
          <a:bodyPr vert="horz" lIns="0" tIns="301625" rIns="0" bIns="0" anchor="t"/>
          <a:lstStyle/>
          <a:p>
            <a:pPr marL="0" marR="0" indent="0" algn="l">
              <a:lnSpc>
                <a:spcPts val="1000"/>
              </a:lnSpc>
              <a:spcAft>
                <a:spcPts val="0"/>
              </a:spcAft>
            </a:pPr>
            <a:r>
              <a:rPr lang="en-US" sz="950" spc="-35">
                <a:solidFill>
                  <a:srgbClr val="FFFFFF"/>
                </a:solidFill>
                <a:latin typeface="Arial" panose="02020603050405020304" pitchFamily="2"/>
              </a:rPr>
              <a:t>Windows Features </a:t>
            </a:r>
          </a:p>
        </p:txBody>
      </p:sp>
      <p:sp>
        <p:nvSpPr>
          <p:cNvPr id="12" name="Text Placeholder 11"/>
          <p:cNvSpPr>
            <a:spLocks noGrp="1"/>
          </p:cNvSpPr>
          <p:nvPr>
            <p:ph type="body" idx="10"/>
          </p:nvPr>
        </p:nvSpPr>
        <p:spPr>
          <a:xfrm>
            <a:off x="509270" y="3854450"/>
            <a:ext cx="721995" cy="499745"/>
          </a:xfrm>
          <a:prstGeom prst="rect">
            <a:avLst/>
          </a:prstGeom>
          <a:noFill/>
          <a:ln w="0" cmpd="sng">
            <a:noFill/>
            <a:prstDash val="solid"/>
          </a:ln>
        </p:spPr>
        <p:txBody>
          <a:bodyPr vert="horz" lIns="0" tIns="360680" rIns="0" bIns="0" anchor="t"/>
          <a:lstStyle/>
          <a:p>
            <a:pPr marL="0" marR="0" indent="0" algn="l">
              <a:lnSpc>
                <a:spcPts val="1100"/>
              </a:lnSpc>
              <a:spcAft>
                <a:spcPts val="0"/>
              </a:spcAft>
            </a:pPr>
            <a:r>
              <a:rPr lang="en-US" sz="950" spc="-55">
                <a:solidFill>
                  <a:srgbClr val="FFFFFF"/>
                </a:solidFill>
                <a:latin typeface="Arial" panose="02020603050405020304" pitchFamily="2"/>
              </a:rPr>
              <a:t>Mac Features </a:t>
            </a:r>
          </a:p>
        </p:txBody>
      </p:sp>
      <p:sp>
        <p:nvSpPr>
          <p:cNvPr id="13" name="Text Placeholder 12"/>
          <p:cNvSpPr>
            <a:spLocks noGrp="1"/>
          </p:cNvSpPr>
          <p:nvPr>
            <p:ph type="body" idx="10"/>
          </p:nvPr>
        </p:nvSpPr>
        <p:spPr>
          <a:xfrm>
            <a:off x="731520" y="2559685"/>
            <a:ext cx="1182370" cy="354330"/>
          </a:xfrm>
          <a:prstGeom prst="rect">
            <a:avLst/>
          </a:prstGeom>
          <a:noFill/>
          <a:ln w="0" cmpd="sng">
            <a:noFill/>
            <a:prstDash val="solid"/>
          </a:ln>
        </p:spPr>
        <p:txBody>
          <a:bodyPr vert="horz" lIns="0" tIns="0" rIns="0" bIns="0" anchor="t"/>
          <a:lstStyle/>
          <a:p>
            <a:pPr marL="0" marR="0" indent="0" algn="l">
              <a:lnSpc>
                <a:spcPts val="1400"/>
              </a:lnSpc>
              <a:spcAft>
                <a:spcPts val="0"/>
              </a:spcAft>
            </a:pPr>
            <a:r>
              <a:rPr lang="en-US" sz="1200" spc="-30">
                <a:solidFill>
                  <a:srgbClr val="FFFFFF"/>
                </a:solidFill>
                <a:latin typeface="Arial" panose="02020603050405020304" pitchFamily="2"/>
              </a:rPr>
              <a:t>BullGuard Internet Security MDL </a:t>
            </a:r>
          </a:p>
        </p:txBody>
      </p:sp>
      <p:sp>
        <p:nvSpPr>
          <p:cNvPr id="14" name="Text Placeholder 13"/>
          <p:cNvSpPr>
            <a:spLocks noGrp="1"/>
          </p:cNvSpPr>
          <p:nvPr>
            <p:ph type="body" idx="10"/>
          </p:nvPr>
        </p:nvSpPr>
        <p:spPr>
          <a:xfrm>
            <a:off x="1545590" y="5444490"/>
            <a:ext cx="1648460" cy="1152525"/>
          </a:xfrm>
          <a:prstGeom prst="rect">
            <a:avLst/>
          </a:prstGeom>
          <a:noFill/>
          <a:ln w="0" cmpd="sng">
            <a:noFill/>
            <a:prstDash val="solid"/>
          </a:ln>
        </p:spPr>
        <p:txBody>
          <a:bodyPr vert="horz" lIns="0" tIns="0" rIns="0" bIns="0" anchor="t"/>
          <a:lstStyle/>
          <a:p>
            <a:pPr marL="0" marR="0" indent="0" algn="l">
              <a:lnSpc>
                <a:spcPts val="1200"/>
              </a:lnSpc>
              <a:spcAft>
                <a:spcPts val="0"/>
              </a:spcAft>
            </a:pPr>
            <a:r>
              <a:rPr lang="en-US" sz="1000" b="1" spc="0">
                <a:solidFill>
                  <a:srgbClr val="FFFFFF"/>
                </a:solidFill>
                <a:latin typeface="Arial" panose="02020603050405020304" pitchFamily="2"/>
              </a:rPr>
              <a:t>BullGuard Internet Security </a:t>
            </a:r>
            <a:r>
              <a:rPr lang="en-US" sz="1000" spc="0">
                <a:solidFill>
                  <a:srgbClr val="FFFFFF"/>
                </a:solidFill>
                <a:latin typeface="Arial" panose="02020603050405020304" pitchFamily="2"/>
              </a:rPr>
              <a:t>License: 3 devices </a:t>
            </a:r>
          </a:p>
          <a:p>
            <a:pPr marL="0" marR="0" indent="0" algn="l">
              <a:lnSpc>
                <a:spcPts val="1300"/>
              </a:lnSpc>
              <a:spcBef>
                <a:spcPts val="50"/>
              </a:spcBef>
              <a:spcAft>
                <a:spcPts val="0"/>
              </a:spcAft>
            </a:pPr>
            <a:r>
              <a:rPr lang="en-US" sz="1000" spc="0">
                <a:solidFill>
                  <a:srgbClr val="FFFFFF"/>
                </a:solidFill>
                <a:latin typeface="Arial" panose="02020603050405020304" pitchFamily="2"/>
              </a:rPr>
              <a:t>Platforms: PC, Mac, Android Trial period: 60 days Languages: EN DK DE FR ES SWE NO NL IT </a:t>
            </a:r>
          </a:p>
          <a:p>
            <a:pPr marL="0" marR="0" indent="0" algn="l">
              <a:lnSpc>
                <a:spcPts val="1100"/>
              </a:lnSpc>
              <a:spcBef>
                <a:spcPts val="220"/>
              </a:spcBef>
              <a:spcAft>
                <a:spcPts val="0"/>
              </a:spcAft>
            </a:pPr>
            <a:r>
              <a:rPr lang="en-US" sz="1000" spc="-15">
                <a:solidFill>
                  <a:srgbClr val="FFFFFF"/>
                </a:solidFill>
                <a:latin typeface="Arial" panose="02020603050405020304" pitchFamily="2"/>
              </a:rPr>
              <a:t>Free automatic upgrades </a:t>
            </a:r>
          </a:p>
        </p:txBody>
      </p:sp>
      <p:sp>
        <p:nvSpPr>
          <p:cNvPr id="15" name="Text Placeholder 14"/>
          <p:cNvSpPr>
            <a:spLocks noGrp="1"/>
          </p:cNvSpPr>
          <p:nvPr>
            <p:ph type="body" idx="10"/>
          </p:nvPr>
        </p:nvSpPr>
        <p:spPr>
          <a:xfrm>
            <a:off x="579120" y="7038975"/>
            <a:ext cx="2919730" cy="697865"/>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en-US" sz="1400" spc="-30">
                <a:solidFill>
                  <a:srgbClr val="DA3236"/>
                </a:solidFill>
                <a:latin typeface="Arial" panose="02020603050405020304" pitchFamily="2"/>
              </a:rPr>
              <a:t>Flexible Purchase and Resell Options </a:t>
            </a:r>
          </a:p>
          <a:p>
            <a:pPr marL="0" marR="0" indent="91440" algn="l">
              <a:lnSpc>
                <a:spcPts val="1100"/>
              </a:lnSpc>
              <a:spcBef>
                <a:spcPts val="345"/>
              </a:spcBef>
              <a:spcAft>
                <a:spcPts val="0"/>
              </a:spcAft>
              <a:buFont typeface="Symbol"/>
              <a:buChar char="·"/>
            </a:pPr>
            <a:r>
              <a:rPr lang="en-US" sz="850" spc="0">
                <a:solidFill>
                  <a:srgbClr val="000000"/>
                </a:solidFill>
                <a:latin typeface="Arial" panose="02020603050405020304" pitchFamily="2"/>
              </a:rPr>
              <a:t>ESD for pre-install </a:t>
            </a:r>
          </a:p>
          <a:p>
            <a:pPr marL="0" marR="0" indent="91440" algn="l">
              <a:lnSpc>
                <a:spcPts val="1100"/>
              </a:lnSpc>
              <a:spcBef>
                <a:spcPts val="60"/>
              </a:spcBef>
              <a:spcAft>
                <a:spcPts val="0"/>
              </a:spcAft>
              <a:buFont typeface="Symbol"/>
              <a:buChar char="·"/>
            </a:pPr>
            <a:r>
              <a:rPr lang="en-US" sz="850" spc="10">
                <a:solidFill>
                  <a:srgbClr val="000000"/>
                </a:solidFill>
                <a:latin typeface="Arial" panose="02020603050405020304" pitchFamily="2"/>
              </a:rPr>
              <a:t>Softbox for attachment to nominated devices </a:t>
            </a:r>
          </a:p>
          <a:p>
            <a:pPr marL="0" marR="0" indent="91440" algn="l">
              <a:lnSpc>
                <a:spcPts val="1100"/>
              </a:lnSpc>
              <a:spcBef>
                <a:spcPts val="60"/>
              </a:spcBef>
              <a:spcAft>
                <a:spcPts val="155"/>
              </a:spcAft>
              <a:buFont typeface="Symbol"/>
              <a:buChar char="·"/>
            </a:pPr>
            <a:r>
              <a:rPr lang="en-US" sz="850" spc="0">
                <a:solidFill>
                  <a:srgbClr val="000000"/>
                </a:solidFill>
                <a:latin typeface="Arial" panose="02020603050405020304" pitchFamily="2"/>
              </a:rPr>
              <a:t>Retail boxes for standalone sale </a:t>
            </a:r>
          </a:p>
        </p:txBody>
      </p:sp>
      <p:sp>
        <p:nvSpPr>
          <p:cNvPr id="16" name="Text Placeholder 15"/>
          <p:cNvSpPr>
            <a:spLocks noGrp="1"/>
          </p:cNvSpPr>
          <p:nvPr>
            <p:ph type="body" idx="10"/>
          </p:nvPr>
        </p:nvSpPr>
        <p:spPr>
          <a:xfrm>
            <a:off x="5029200" y="5444490"/>
            <a:ext cx="1844040" cy="1152525"/>
          </a:xfrm>
          <a:prstGeom prst="rect">
            <a:avLst/>
          </a:prstGeom>
          <a:noFill/>
          <a:ln w="0" cmpd="sng">
            <a:noFill/>
            <a:prstDash val="solid"/>
          </a:ln>
        </p:spPr>
        <p:txBody>
          <a:bodyPr vert="horz" lIns="0" tIns="635" rIns="0" bIns="0" anchor="t"/>
          <a:lstStyle/>
          <a:p>
            <a:pPr marL="0" marR="0" indent="0" algn="l">
              <a:lnSpc>
                <a:spcPts val="1100"/>
              </a:lnSpc>
              <a:spcAft>
                <a:spcPts val="0"/>
              </a:spcAft>
            </a:pPr>
            <a:r>
              <a:rPr lang="en-US" sz="1000" b="1" spc="-25">
                <a:solidFill>
                  <a:srgbClr val="FFFFFF"/>
                </a:solidFill>
                <a:latin typeface="Arial" panose="02020603050405020304" pitchFamily="2"/>
              </a:rPr>
              <a:t>BullGuard Premium Protection </a:t>
            </a:r>
          </a:p>
          <a:p>
            <a:pPr marL="0" marR="0" indent="0" algn="l">
              <a:lnSpc>
                <a:spcPts val="1100"/>
              </a:lnSpc>
              <a:spcBef>
                <a:spcPts val="215"/>
              </a:spcBef>
              <a:spcAft>
                <a:spcPts val="0"/>
              </a:spcAft>
            </a:pPr>
            <a:r>
              <a:rPr lang="en-US" sz="1000" spc="-15">
                <a:solidFill>
                  <a:srgbClr val="FFFFFF"/>
                </a:solidFill>
                <a:latin typeface="Arial" panose="02020603050405020304" pitchFamily="2"/>
              </a:rPr>
              <a:t>License: 10 devices </a:t>
            </a:r>
          </a:p>
          <a:p>
            <a:pPr marL="0" marR="0" indent="0" algn="l">
              <a:lnSpc>
                <a:spcPts val="1100"/>
              </a:lnSpc>
              <a:spcBef>
                <a:spcPts val="220"/>
              </a:spcBef>
              <a:spcAft>
                <a:spcPts val="0"/>
              </a:spcAft>
            </a:pPr>
            <a:r>
              <a:rPr lang="en-US" sz="1000" spc="-15">
                <a:solidFill>
                  <a:srgbClr val="FFFFFF"/>
                </a:solidFill>
                <a:latin typeface="Arial" panose="02020603050405020304" pitchFamily="2"/>
              </a:rPr>
              <a:t>Platforms: PC, Mac, Android </a:t>
            </a:r>
          </a:p>
          <a:p>
            <a:pPr marL="0" marR="0" indent="0" algn="l">
              <a:lnSpc>
                <a:spcPts val="1100"/>
              </a:lnSpc>
              <a:spcBef>
                <a:spcPts val="220"/>
              </a:spcBef>
              <a:spcAft>
                <a:spcPts val="0"/>
              </a:spcAft>
            </a:pPr>
            <a:r>
              <a:rPr lang="en-US" sz="1000" spc="-15">
                <a:solidFill>
                  <a:srgbClr val="FFFFFF"/>
                </a:solidFill>
                <a:latin typeface="Arial" panose="02020603050405020304" pitchFamily="2"/>
              </a:rPr>
              <a:t>Trial period: 30 days </a:t>
            </a:r>
          </a:p>
          <a:p>
            <a:pPr marL="0" marR="0" indent="0" algn="l">
              <a:lnSpc>
                <a:spcPts val="1100"/>
              </a:lnSpc>
              <a:spcBef>
                <a:spcPts val="215"/>
              </a:spcBef>
              <a:spcAft>
                <a:spcPts val="0"/>
              </a:spcAft>
            </a:pPr>
            <a:r>
              <a:rPr lang="en-US" sz="1000" spc="-30">
                <a:solidFill>
                  <a:srgbClr val="FFFFFF"/>
                </a:solidFill>
                <a:latin typeface="Arial" panose="02020603050405020304" pitchFamily="2"/>
              </a:rPr>
              <a:t>Languages: EN DK DE FR ES </a:t>
            </a:r>
          </a:p>
          <a:p>
            <a:pPr marL="0" marR="0" indent="0" algn="l">
              <a:lnSpc>
                <a:spcPts val="1100"/>
              </a:lnSpc>
              <a:spcBef>
                <a:spcPts val="75"/>
              </a:spcBef>
              <a:spcAft>
                <a:spcPts val="0"/>
              </a:spcAft>
            </a:pPr>
            <a:r>
              <a:rPr lang="en-US" sz="1000" spc="-25">
                <a:solidFill>
                  <a:srgbClr val="FFFFFF"/>
                </a:solidFill>
                <a:latin typeface="Arial" panose="02020603050405020304" pitchFamily="2"/>
              </a:rPr>
              <a:t>SWE NO NL IT </a:t>
            </a:r>
          </a:p>
          <a:p>
            <a:pPr marL="0" marR="0" indent="0" algn="l">
              <a:lnSpc>
                <a:spcPts val="1100"/>
              </a:lnSpc>
              <a:spcBef>
                <a:spcPts val="220"/>
              </a:spcBef>
              <a:spcAft>
                <a:spcPts val="0"/>
              </a:spcAft>
            </a:pPr>
            <a:r>
              <a:rPr lang="en-US" sz="1000" spc="-15">
                <a:solidFill>
                  <a:srgbClr val="FFFFFF"/>
                </a:solidFill>
                <a:latin typeface="Arial" panose="02020603050405020304" pitchFamily="2"/>
              </a:rPr>
              <a:t>Free automatic upgrades </a:t>
            </a:r>
          </a:p>
        </p:txBody>
      </p:sp>
      <p:sp>
        <p:nvSpPr>
          <p:cNvPr id="17" name="Text Placeholder 16"/>
          <p:cNvSpPr>
            <a:spLocks noGrp="1"/>
          </p:cNvSpPr>
          <p:nvPr>
            <p:ph type="body" idx="10"/>
          </p:nvPr>
        </p:nvSpPr>
        <p:spPr>
          <a:xfrm>
            <a:off x="4008120" y="7038975"/>
            <a:ext cx="1969135" cy="642620"/>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en-US" sz="1400" spc="0">
                <a:solidFill>
                  <a:srgbClr val="DA3236"/>
                </a:solidFill>
                <a:latin typeface="Arial" panose="02020603050405020304" pitchFamily="2"/>
              </a:rPr>
              <a:t>Merchandise Kits </a:t>
            </a:r>
          </a:p>
          <a:p>
            <a:pPr marL="0" marR="0" indent="0" algn="l">
              <a:lnSpc>
                <a:spcPts val="1000"/>
              </a:lnSpc>
              <a:spcBef>
                <a:spcPts val="435"/>
              </a:spcBef>
              <a:spcAft>
                <a:spcPts val="10"/>
              </a:spcAft>
            </a:pPr>
            <a:r>
              <a:rPr lang="en-US" sz="850" spc="0">
                <a:solidFill>
                  <a:srgbClr val="000000"/>
                </a:solidFill>
                <a:latin typeface="Arial" panose="02020603050405020304" pitchFamily="2"/>
              </a:rPr>
              <a:t>Sales leaflets, product units and in-store displays inform your customers and help you sell. </a:t>
            </a:r>
          </a:p>
        </p:txBody>
      </p:sp>
      <p:sp>
        <p:nvSpPr>
          <p:cNvPr id="18" name="Text Placeholder 17"/>
          <p:cNvSpPr>
            <a:spLocks noGrp="1"/>
          </p:cNvSpPr>
          <p:nvPr>
            <p:ph type="body" idx="10"/>
          </p:nvPr>
        </p:nvSpPr>
        <p:spPr>
          <a:xfrm>
            <a:off x="4971415" y="7900035"/>
            <a:ext cx="1219200" cy="240030"/>
          </a:xfrm>
          <a:prstGeom prst="rect">
            <a:avLst/>
          </a:prstGeom>
          <a:noFill/>
          <a:ln w="0" cmpd="sng">
            <a:noFill/>
            <a:prstDash val="solid"/>
          </a:ln>
        </p:spPr>
        <p:txBody>
          <a:bodyPr vert="horz" lIns="0" tIns="7620" rIns="0" bIns="0" anchor="t"/>
          <a:lstStyle/>
          <a:p>
            <a:pPr marL="137160" marR="0" indent="0" algn="l">
              <a:lnSpc>
                <a:spcPts val="900"/>
              </a:lnSpc>
              <a:spcAft>
                <a:spcPts val="0"/>
              </a:spcAft>
            </a:pPr>
            <a:r>
              <a:rPr lang="en-US" sz="850" spc="-30">
                <a:solidFill>
                  <a:srgbClr val="FFFFFF"/>
                </a:solidFill>
                <a:latin typeface="Arial" panose="02020603050405020304" pitchFamily="2"/>
              </a:rPr>
              <a:t>Complete online protection for the whole family! </a:t>
            </a:r>
          </a:p>
        </p:txBody>
      </p:sp>
      <p:sp>
        <p:nvSpPr>
          <p:cNvPr id="19" name="Text Placeholder 18"/>
          <p:cNvSpPr>
            <a:spLocks noGrp="1"/>
          </p:cNvSpPr>
          <p:nvPr>
            <p:ph type="body" idx="10"/>
          </p:nvPr>
        </p:nvSpPr>
        <p:spPr>
          <a:xfrm>
            <a:off x="4417695" y="8561705"/>
            <a:ext cx="387985" cy="113665"/>
          </a:xfrm>
          <a:prstGeom prst="rect">
            <a:avLst/>
          </a:prstGeom>
          <a:noFill/>
          <a:ln w="0" cmpd="sng">
            <a:noFill/>
            <a:prstDash val="solid"/>
          </a:ln>
        </p:spPr>
        <p:txBody>
          <a:bodyPr vert="horz" lIns="0" tIns="3175" rIns="0" bIns="0" anchor="t"/>
          <a:lstStyle/>
          <a:p>
            <a:pPr marL="137160" marR="0" indent="0" algn="l">
              <a:lnSpc>
                <a:spcPts val="400"/>
              </a:lnSpc>
              <a:spcAft>
                <a:spcPts val="0"/>
              </a:spcAft>
            </a:pPr>
            <a:r>
              <a:rPr lang="en-US" sz="400" spc="125">
                <a:solidFill>
                  <a:srgbClr val="DA3236"/>
                </a:solidFill>
                <a:latin typeface="Arial" panose="02020603050405020304" pitchFamily="2"/>
              </a:rPr>
              <a:t>INTERNET URITY </a:t>
            </a:r>
          </a:p>
        </p:txBody>
      </p:sp>
      <p:sp>
        <p:nvSpPr>
          <p:cNvPr id="20" name="Text Placeholder 19"/>
          <p:cNvSpPr>
            <a:spLocks noGrp="1"/>
          </p:cNvSpPr>
          <p:nvPr>
            <p:ph type="body" idx="10"/>
          </p:nvPr>
        </p:nvSpPr>
        <p:spPr>
          <a:xfrm>
            <a:off x="3997325" y="8996680"/>
            <a:ext cx="356870" cy="184150"/>
          </a:xfrm>
          <a:prstGeom prst="rect">
            <a:avLst/>
          </a:prstGeom>
          <a:noFill/>
          <a:ln w="0" cmpd="sng">
            <a:noFill/>
            <a:prstDash val="solid"/>
          </a:ln>
        </p:spPr>
        <p:txBody>
          <a:bodyPr vert="horz" lIns="0" tIns="6350" rIns="0" bIns="0" anchor="t"/>
          <a:lstStyle/>
          <a:p>
            <a:pPr marL="0" marR="0" indent="0" algn="l">
              <a:lnSpc>
                <a:spcPts val="300"/>
              </a:lnSpc>
              <a:spcAft>
                <a:spcPts val="0"/>
              </a:spcAft>
            </a:pPr>
            <a:r>
              <a:rPr lang="en-US" sz="300" spc="0">
                <a:solidFill>
                  <a:srgbClr val="FFFFFF"/>
                </a:solidFill>
                <a:latin typeface="Arial" panose="02020603050405020304" pitchFamily="2"/>
              </a:rPr>
              <a:t>Rigorous identity and social media protection fused with award-winning malware defences </a:t>
            </a:r>
          </a:p>
        </p:txBody>
      </p:sp>
      <p:sp>
        <p:nvSpPr>
          <p:cNvPr id="21" name="Text Placeholder 20"/>
          <p:cNvSpPr>
            <a:spLocks noGrp="1"/>
          </p:cNvSpPr>
          <p:nvPr>
            <p:ph type="body" idx="10"/>
          </p:nvPr>
        </p:nvSpPr>
        <p:spPr>
          <a:xfrm>
            <a:off x="4530725" y="8744585"/>
            <a:ext cx="222885" cy="97790"/>
          </a:xfrm>
          <a:prstGeom prst="rect">
            <a:avLst/>
          </a:prstGeom>
          <a:noFill/>
          <a:ln w="0" cmpd="sng">
            <a:noFill/>
            <a:prstDash val="solid"/>
          </a:ln>
        </p:spPr>
        <p:txBody>
          <a:bodyPr vert="horz" lIns="0" tIns="0" rIns="0" bIns="0" anchor="t"/>
          <a:lstStyle/>
          <a:p>
            <a:pPr marL="0" marR="0" indent="0" algn="l">
              <a:lnSpc>
                <a:spcPts val="700"/>
              </a:lnSpc>
              <a:spcAft>
                <a:spcPts val="20"/>
              </a:spcAft>
            </a:pPr>
            <a:r>
              <a:rPr lang="en-US" sz="300" spc="-80">
                <a:solidFill>
                  <a:srgbClr val="FFFFFF"/>
                </a:solidFill>
                <a:latin typeface="Arial" panose="02020603050405020304" pitchFamily="2"/>
              </a:rPr>
              <a:t>online n for PC, Android </a:t>
            </a:r>
          </a:p>
        </p:txBody>
      </p:sp>
      <p:sp>
        <p:nvSpPr>
          <p:cNvPr id="22" name="Text Placeholder 21"/>
          <p:cNvSpPr>
            <a:spLocks noGrp="1"/>
          </p:cNvSpPr>
          <p:nvPr>
            <p:ph type="body" idx="10"/>
          </p:nvPr>
        </p:nvSpPr>
        <p:spPr>
          <a:xfrm>
            <a:off x="5501640" y="8674100"/>
            <a:ext cx="594360" cy="163195"/>
          </a:xfrm>
          <a:prstGeom prst="rect">
            <a:avLst/>
          </a:prstGeom>
          <a:noFill/>
          <a:ln w="0" cmpd="sng">
            <a:noFill/>
            <a:prstDash val="solid"/>
          </a:ln>
        </p:spPr>
        <p:txBody>
          <a:bodyPr vert="horz" lIns="0" tIns="4445" rIns="0" bIns="0" anchor="t"/>
          <a:lstStyle/>
          <a:p>
            <a:pPr marL="0" marR="0" indent="0" algn="l">
              <a:lnSpc>
                <a:spcPts val="300"/>
              </a:lnSpc>
              <a:spcAft>
                <a:spcPts val="0"/>
              </a:spcAft>
            </a:pPr>
            <a:r>
              <a:rPr lang="en-US" sz="300" spc="0">
                <a:solidFill>
                  <a:srgbClr val="FFFFFF"/>
                </a:solidFill>
                <a:latin typeface="Arial" panose="02020603050405020304" pitchFamily="2"/>
              </a:rPr>
              <a:t>Top rated internet security </a:t>
            </a:r>
            <a:br/>
            <a:r>
              <a:rPr lang="en-US" sz="300" spc="0">
                <a:solidFill>
                  <a:srgbClr val="FFFFFF"/>
                </a:solidFill>
                <a:latin typeface="Arial" panose="02020603050405020304" pitchFamily="2"/>
              </a:rPr>
              <a:t>plus 24/7 Identity &amp; </a:t>
            </a:r>
          </a:p>
          <a:p>
            <a:pPr marL="0" marR="0" indent="0" algn="just">
              <a:lnSpc>
                <a:spcPts val="300"/>
              </a:lnSpc>
              <a:spcBef>
                <a:spcPts val="5"/>
              </a:spcBef>
              <a:spcAft>
                <a:spcPts val="0"/>
              </a:spcAft>
              <a:tabLst>
                <a:tab pos="594360" algn="r"/>
              </a:tabLst>
            </a:pPr>
            <a:r>
              <a:rPr lang="en-US" sz="300" spc="-20">
                <a:solidFill>
                  <a:srgbClr val="FFFFFF"/>
                </a:solidFill>
                <a:latin typeface="Arial" panose="02020603050405020304" pitchFamily="2"/>
              </a:rPr>
              <a:t>Social Media protection </a:t>
            </a:r>
            <a:r>
              <a:rPr lang="en-US" sz="300" u="sng" spc="-20">
                <a:solidFill>
                  <a:srgbClr val="0000FF"/>
                </a:solidFill>
                <a:latin typeface="Arial" panose="02020603050405020304" pitchFamily="2"/>
              </a:rPr>
              <a:t>bullguard.com</a:t>
            </a:r>
            <a:r>
              <a:rPr lang="en-US" sz="100" spc="-20">
                <a:solidFill>
                  <a:srgbClr val="FFFFFF"/>
                </a:solidFill>
                <a:latin typeface="Arial" panose="02020603050405020304" pitchFamily="2"/>
              </a:rPr>
              <a:t> </a:t>
            </a:r>
            <a:br/>
            <a:r>
              <a:rPr lang="en-US" sz="300" spc="-20">
                <a:solidFill>
                  <a:srgbClr val="FFFFFF"/>
                </a:solidFill>
                <a:latin typeface="Arial" panose="02020603050405020304" pitchFamily="2"/>
              </a:rPr>
              <a:t>for up to 10 x devices </a:t>
            </a:r>
          </a:p>
        </p:txBody>
      </p:sp>
      <p:sp>
        <p:nvSpPr>
          <p:cNvPr id="23" name="Text Placeholder 22"/>
          <p:cNvSpPr>
            <a:spLocks noGrp="1"/>
          </p:cNvSpPr>
          <p:nvPr>
            <p:ph type="body" idx="10"/>
          </p:nvPr>
        </p:nvSpPr>
        <p:spPr>
          <a:xfrm>
            <a:off x="7230745" y="8771890"/>
            <a:ext cx="102870" cy="942340"/>
          </a:xfrm>
          <a:prstGeom prst="rect">
            <a:avLst/>
          </a:prstGeom>
          <a:noFill/>
          <a:ln w="0" cmpd="sng">
            <a:noFill/>
            <a:prstDash val="solid"/>
          </a:ln>
        </p:spPr>
        <p:txBody>
          <a:bodyPr vert="vert270" lIns="0" tIns="0" rIns="20320" bIns="0" anchor="t"/>
          <a:lstStyle/>
          <a:p>
            <a:pPr marL="0" marR="0" indent="0" algn="l">
              <a:lnSpc>
                <a:spcPts val="600"/>
              </a:lnSpc>
              <a:spcAft>
                <a:spcPts val="70"/>
              </a:spcAft>
            </a:pPr>
            <a:r>
              <a:rPr lang="en-US" sz="700" spc="-55">
                <a:solidFill>
                  <a:srgbClr val="FFFFFF"/>
                </a:solidFill>
                <a:latin typeface="Arial" panose="02020603050405020304" pitchFamily="2"/>
              </a:rPr>
              <a:t>BG-2016-MDL-QSG-UK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0" y="0"/>
            <a:ext cx="7562215" cy="1082040"/>
          </a:xfrm>
          <a:prstGeom prst="rect">
            <a:avLst/>
          </a:prstGeom>
          <a:solidFill>
            <a:srgbClr val="DA3236"/>
          </a:solidFill>
          <a:ln w="0" cmpd="sng">
            <a:noFill/>
            <a:prstDash val="solid"/>
          </a:ln>
        </p:spPr>
        <p:txBody>
          <a:bodyPr vert="horz" lIns="0" tIns="0" rIns="0" bIns="0" anchor="ctr"/>
          <a:lstStyle/>
          <a:p>
            <a:pPr algn="r"/>
            <a:r>
              <a:rPr lang="en-US" sz="2400" dirty="0">
                <a:solidFill>
                  <a:schemeClr val="bg1"/>
                </a:solidFill>
              </a:rPr>
              <a:t>Quick Reference Guide</a:t>
            </a:r>
            <a:endParaRPr sz="2400" dirty="0">
              <a:solidFill>
                <a:schemeClr val="bg1"/>
              </a:solidFill>
            </a:endParaRPr>
          </a:p>
        </p:txBody>
      </p:sp>
      <p:pic>
        <p:nvPicPr>
          <p:cNvPr id="10" name="Picture 9"/>
          <p:cNvPicPr/>
          <p:nvPr/>
        </p:nvPicPr>
        <p:blipFill>
          <a:blip r:embed="rId2"/>
          <a:stretch>
            <a:fillRect/>
          </a:stretch>
        </p:blipFill>
        <p:spPr>
          <a:xfrm>
            <a:off x="5035550" y="4584065"/>
            <a:ext cx="2084705" cy="2675476"/>
          </a:xfrm>
          <a:prstGeom prst="rect">
            <a:avLst/>
          </a:prstGeom>
        </p:spPr>
      </p:pic>
      <p:sp>
        <p:nvSpPr>
          <p:cNvPr id="6" name="Text Placeholder 5"/>
          <p:cNvSpPr>
            <a:spLocks noGrp="1"/>
          </p:cNvSpPr>
          <p:nvPr>
            <p:ph type="body" idx="10"/>
          </p:nvPr>
        </p:nvSpPr>
        <p:spPr>
          <a:xfrm>
            <a:off x="0" y="1279525"/>
            <a:ext cx="7562215" cy="659130"/>
          </a:xfrm>
          <a:prstGeom prst="rect">
            <a:avLst/>
          </a:prstGeom>
          <a:noFill/>
          <a:ln w="0" cmpd="sng">
            <a:noFill/>
            <a:prstDash val="solid"/>
          </a:ln>
        </p:spPr>
        <p:txBody>
          <a:bodyPr vert="horz" lIns="0" tIns="0" rIns="0" bIns="0" anchor="t"/>
          <a:lstStyle/>
          <a:p>
            <a:pPr marL="0" marR="0" indent="0" algn="ctr">
              <a:lnSpc>
                <a:spcPts val="3400"/>
              </a:lnSpc>
              <a:spcAft>
                <a:spcPts val="1795"/>
              </a:spcAft>
            </a:pPr>
            <a:r>
              <a:rPr lang="en-US" sz="2950" spc="-55" dirty="0">
                <a:solidFill>
                  <a:srgbClr val="DA3236"/>
                </a:solidFill>
                <a:latin typeface="Arial" panose="02020603050405020304" pitchFamily="2"/>
              </a:rPr>
              <a:t>2017 Products with Multi-Device Licensing </a:t>
            </a:r>
          </a:p>
        </p:txBody>
      </p:sp>
      <p:graphicFrame>
        <p:nvGraphicFramePr>
          <p:cNvPr id="8" name="Table 7"/>
          <p:cNvGraphicFramePr>
            <a:graphicFrameLocks noGrp="1"/>
          </p:cNvGraphicFramePr>
          <p:nvPr>
            <p:extLst>
              <p:ext uri="{D42A27DB-BD31-4B8C-83A1-F6EECF244321}">
                <p14:modId xmlns:p14="http://schemas.microsoft.com/office/powerpoint/2010/main" val="3160777494"/>
              </p:ext>
            </p:extLst>
          </p:nvPr>
        </p:nvGraphicFramePr>
        <p:xfrm>
          <a:off x="0" y="1938655"/>
          <a:ext cx="7562215" cy="2485390"/>
        </p:xfrm>
        <a:graphic>
          <a:graphicData uri="http://schemas.openxmlformats.org/drawingml/2006/table">
            <a:tbl>
              <a:tblPr/>
              <a:tblGrid>
                <a:gridCol w="2359025">
                  <a:extLst>
                    <a:ext uri="{9D8B030D-6E8A-4147-A177-3AD203B41FA5}">
                      <a16:colId xmlns:a16="http://schemas.microsoft.com/office/drawing/2014/main" val="20000"/>
                    </a:ext>
                  </a:extLst>
                </a:gridCol>
                <a:gridCol w="5203190">
                  <a:extLst>
                    <a:ext uri="{9D8B030D-6E8A-4147-A177-3AD203B41FA5}">
                      <a16:colId xmlns:a16="http://schemas.microsoft.com/office/drawing/2014/main" val="20001"/>
                    </a:ext>
                  </a:extLst>
                </a:gridCol>
              </a:tblGrid>
              <a:tr h="2485390">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tc>
                  <a:txBody>
                    <a:bodyPr/>
                    <a:lstStyle/>
                    <a:p>
                      <a:pPr marL="182880" marR="0" indent="0" algn="l">
                        <a:lnSpc>
                          <a:spcPts val="1800"/>
                        </a:lnSpc>
                        <a:spcBef>
                          <a:spcPts val="425"/>
                        </a:spcBef>
                        <a:spcAft>
                          <a:spcPts val="0"/>
                        </a:spcAft>
                      </a:pPr>
                      <a:r>
                        <a:rPr lang="en-US" sz="1650" b="1" spc="0" dirty="0">
                          <a:solidFill>
                            <a:srgbClr val="DA3236"/>
                          </a:solidFill>
                          <a:latin typeface="Arial" panose="02020603050405020304" pitchFamily="2"/>
                        </a:rPr>
                        <a:t>BullGuard Internet Security </a:t>
                      </a:r>
                    </a:p>
                    <a:p>
                      <a:pPr marL="182880" marR="525780" indent="0" algn="l">
                        <a:lnSpc>
                          <a:spcPts val="1400"/>
                        </a:lnSpc>
                        <a:spcBef>
                          <a:spcPts val="770"/>
                        </a:spcBef>
                        <a:spcAft>
                          <a:spcPts val="0"/>
                        </a:spcAft>
                      </a:pPr>
                      <a:r>
                        <a:rPr lang="en-US" sz="1100" spc="0" dirty="0">
                          <a:solidFill>
                            <a:srgbClr val="575F62"/>
                          </a:solidFill>
                          <a:latin typeface="Arial" panose="02020603050405020304" pitchFamily="2"/>
                        </a:rPr>
                        <a:t>The world’s favorite Internet Security solution is now multi-platform to keep users safe, whatever devices they use. </a:t>
                      </a:r>
                    </a:p>
                    <a:p>
                      <a:pPr marL="320040" marR="0" indent="137160" algn="l">
                        <a:lnSpc>
                          <a:spcPts val="1400"/>
                        </a:lnSpc>
                        <a:spcBef>
                          <a:spcPts val="460"/>
                        </a:spcBef>
                        <a:spcAft>
                          <a:spcPts val="0"/>
                        </a:spcAft>
                        <a:buFont typeface="Symbol"/>
                        <a:buChar char="·"/>
                      </a:pPr>
                      <a:r>
                        <a:rPr lang="en-US" sz="1150" b="1" spc="0" dirty="0">
                          <a:solidFill>
                            <a:srgbClr val="575F62"/>
                          </a:solidFill>
                          <a:latin typeface="Arial" panose="02020603050405020304" pitchFamily="2"/>
                        </a:rPr>
                        <a:t>MDL licensing for 3 devices. </a:t>
                      </a:r>
                    </a:p>
                    <a:p>
                      <a:pPr marL="320040" marR="0" indent="137160" algn="l">
                        <a:lnSpc>
                          <a:spcPts val="1400"/>
                        </a:lnSpc>
                        <a:spcBef>
                          <a:spcPts val="465"/>
                        </a:spcBef>
                        <a:spcAft>
                          <a:spcPts val="0"/>
                        </a:spcAft>
                        <a:buFont typeface="Symbol"/>
                        <a:buChar char="·"/>
                      </a:pPr>
                      <a:r>
                        <a:rPr lang="en-US" sz="1150" b="1" spc="0" dirty="0">
                          <a:solidFill>
                            <a:srgbClr val="575F62"/>
                          </a:solidFill>
                          <a:latin typeface="Arial" panose="02020603050405020304" pitchFamily="2"/>
                        </a:rPr>
                        <a:t>Protects PCs, Macs and Android devices </a:t>
                      </a:r>
                      <a:r>
                        <a:rPr lang="en-US" sz="1100" spc="0" dirty="0">
                          <a:solidFill>
                            <a:srgbClr val="575F62"/>
                          </a:solidFill>
                          <a:latin typeface="Arial" panose="02020603050405020304" pitchFamily="2"/>
                        </a:rPr>
                        <a:t>with a single license. </a:t>
                      </a:r>
                    </a:p>
                    <a:p>
                      <a:pPr marL="461963" marR="914400" indent="-120650" algn="l">
                        <a:lnSpc>
                          <a:spcPts val="1400"/>
                        </a:lnSpc>
                        <a:spcBef>
                          <a:spcPts val="405"/>
                        </a:spcBef>
                        <a:spcAft>
                          <a:spcPts val="0"/>
                        </a:spcAft>
                        <a:buFont typeface="Symbol"/>
                        <a:buChar char="·"/>
                      </a:pPr>
                      <a:r>
                        <a:rPr lang="en-US" sz="1150" b="1" spc="0" dirty="0">
                          <a:solidFill>
                            <a:srgbClr val="575F62"/>
                          </a:solidFill>
                          <a:latin typeface="Arial" panose="02020603050405020304" pitchFamily="2"/>
                        </a:rPr>
                        <a:t>Robust, layered protection </a:t>
                      </a:r>
                      <a:r>
                        <a:rPr lang="en-US" sz="1100" spc="0" dirty="0">
                          <a:solidFill>
                            <a:srgbClr val="575F62"/>
                          </a:solidFill>
                          <a:latin typeface="Arial" panose="02020603050405020304" pitchFamily="2"/>
                        </a:rPr>
                        <a:t>against all forms of viruses, spyware, malware and other online threats. </a:t>
                      </a:r>
                    </a:p>
                    <a:p>
                      <a:pPr marL="461963" marR="640080" indent="-120650" algn="l">
                        <a:lnSpc>
                          <a:spcPts val="1400"/>
                        </a:lnSpc>
                        <a:spcBef>
                          <a:spcPts val="430"/>
                        </a:spcBef>
                        <a:spcAft>
                          <a:spcPts val="0"/>
                        </a:spcAft>
                        <a:buFont typeface="Symbol"/>
                        <a:buChar char="·"/>
                      </a:pPr>
                      <a:r>
                        <a:rPr lang="en-US" sz="1150" b="1" spc="0" dirty="0">
                          <a:solidFill>
                            <a:srgbClr val="575F62"/>
                          </a:solidFill>
                          <a:latin typeface="Arial" panose="02020603050405020304" pitchFamily="2"/>
                        </a:rPr>
                        <a:t>Highly rated firewall </a:t>
                      </a:r>
                      <a:r>
                        <a:rPr lang="en-US" sz="1100" spc="0" dirty="0">
                          <a:solidFill>
                            <a:srgbClr val="575F62"/>
                          </a:solidFill>
                          <a:latin typeface="Arial" panose="02020603050405020304" pitchFamily="2"/>
                        </a:rPr>
                        <a:t>that protects against network attacks and keeps out intruders. </a:t>
                      </a:r>
                    </a:p>
                    <a:p>
                      <a:pPr marL="461963" marR="777240" indent="-120650" algn="just">
                        <a:lnSpc>
                          <a:spcPts val="1400"/>
                        </a:lnSpc>
                        <a:spcBef>
                          <a:spcPts val="425"/>
                        </a:spcBef>
                        <a:spcAft>
                          <a:spcPts val="415"/>
                        </a:spcAft>
                        <a:buFont typeface="Symbol"/>
                        <a:buChar char="·"/>
                      </a:pPr>
                      <a:r>
                        <a:rPr lang="en-US" sz="1150" b="1" spc="-20" dirty="0">
                          <a:solidFill>
                            <a:srgbClr val="575F62"/>
                          </a:solidFill>
                          <a:latin typeface="Arial" panose="02020603050405020304" pitchFamily="2"/>
                        </a:rPr>
                        <a:t>Powerful Parental Control </a:t>
                      </a:r>
                      <a:r>
                        <a:rPr lang="en-US" sz="1100" spc="-20" dirty="0">
                          <a:solidFill>
                            <a:srgbClr val="575F62"/>
                          </a:solidFill>
                          <a:latin typeface="Arial" panose="02020603050405020304" pitchFamily="2"/>
                        </a:rPr>
                        <a:t>helps to protect kids from cyber-bullying and predators. </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bl>
          </a:graphicData>
        </a:graphic>
      </p:graphicFrame>
      <p:sp>
        <p:nvSpPr>
          <p:cNvPr id="11" name="Text Placeholder 10"/>
          <p:cNvSpPr>
            <a:spLocks noGrp="1"/>
          </p:cNvSpPr>
          <p:nvPr>
            <p:ph type="body" idx="10"/>
          </p:nvPr>
        </p:nvSpPr>
        <p:spPr>
          <a:xfrm>
            <a:off x="463550" y="4584065"/>
            <a:ext cx="4572000" cy="2917190"/>
          </a:xfrm>
          <a:prstGeom prst="rect">
            <a:avLst/>
          </a:prstGeom>
          <a:noFill/>
          <a:ln w="0" cmpd="sng">
            <a:noFill/>
            <a:prstDash val="solid"/>
          </a:ln>
        </p:spPr>
        <p:txBody>
          <a:bodyPr vert="horz" lIns="0" tIns="24130" rIns="0" bIns="0" anchor="t"/>
          <a:lstStyle/>
          <a:p>
            <a:pPr marL="0" marR="0" indent="0" algn="l">
              <a:lnSpc>
                <a:spcPts val="1800"/>
              </a:lnSpc>
              <a:spcAft>
                <a:spcPts val="0"/>
              </a:spcAft>
            </a:pPr>
            <a:r>
              <a:rPr lang="en-US" sz="1650" b="1" spc="-15" dirty="0">
                <a:solidFill>
                  <a:srgbClr val="8B744B"/>
                </a:solidFill>
                <a:latin typeface="Arial" panose="02020603050405020304" pitchFamily="2"/>
              </a:rPr>
              <a:t>BullGuard Premium Protection </a:t>
            </a:r>
          </a:p>
          <a:p>
            <a:pPr marL="0" marR="320040" indent="0" algn="l">
              <a:lnSpc>
                <a:spcPts val="1400"/>
              </a:lnSpc>
              <a:spcBef>
                <a:spcPts val="775"/>
              </a:spcBef>
              <a:spcAft>
                <a:spcPts val="0"/>
              </a:spcAft>
            </a:pPr>
            <a:r>
              <a:rPr lang="en-US" sz="1100" spc="0" dirty="0">
                <a:solidFill>
                  <a:srgbClr val="575F62"/>
                </a:solidFill>
                <a:latin typeface="Arial" panose="02020603050405020304" pitchFamily="2"/>
              </a:rPr>
              <a:t>Rigorous identity and social media protection fused with award-winning malware defenses is now multi-device and cross-platform. </a:t>
            </a:r>
          </a:p>
          <a:p>
            <a:pPr marL="285750" marR="0" indent="-174625" algn="l">
              <a:lnSpc>
                <a:spcPts val="1400"/>
              </a:lnSpc>
              <a:spcBef>
                <a:spcPts val="460"/>
              </a:spcBef>
              <a:spcAft>
                <a:spcPts val="0"/>
              </a:spcAft>
              <a:buFont typeface="Symbol"/>
              <a:buChar char="·"/>
            </a:pPr>
            <a:r>
              <a:rPr lang="en-US" sz="1150" b="1" spc="-25" dirty="0">
                <a:solidFill>
                  <a:srgbClr val="575F62"/>
                </a:solidFill>
                <a:latin typeface="Arial" panose="02020603050405020304" pitchFamily="2"/>
              </a:rPr>
              <a:t>MDL licensing for 10 devices. </a:t>
            </a:r>
          </a:p>
          <a:p>
            <a:pPr marL="285750" marR="0" indent="-174625" algn="l">
              <a:lnSpc>
                <a:spcPts val="1400"/>
              </a:lnSpc>
              <a:spcBef>
                <a:spcPts val="470"/>
              </a:spcBef>
              <a:spcAft>
                <a:spcPts val="0"/>
              </a:spcAft>
              <a:buFont typeface="Symbol"/>
              <a:buChar char="·"/>
            </a:pPr>
            <a:r>
              <a:rPr lang="en-US" sz="1150" b="1" spc="-20" dirty="0">
                <a:solidFill>
                  <a:srgbClr val="575F62"/>
                </a:solidFill>
                <a:latin typeface="Arial" panose="02020603050405020304" pitchFamily="2"/>
              </a:rPr>
              <a:t>Protects PCs, Macs and Android devices </a:t>
            </a:r>
            <a:r>
              <a:rPr lang="en-US" sz="1100" spc="-20" dirty="0">
                <a:solidFill>
                  <a:srgbClr val="575F62"/>
                </a:solidFill>
                <a:latin typeface="Arial" panose="02020603050405020304" pitchFamily="2"/>
              </a:rPr>
              <a:t>with a single license.</a:t>
            </a:r>
          </a:p>
          <a:p>
            <a:pPr marL="285750" marR="0" indent="-174625" algn="l">
              <a:lnSpc>
                <a:spcPts val="1400"/>
              </a:lnSpc>
              <a:spcBef>
                <a:spcPts val="455"/>
              </a:spcBef>
              <a:spcAft>
                <a:spcPts val="0"/>
              </a:spcAft>
              <a:buFont typeface="Symbol"/>
              <a:buChar char="·"/>
            </a:pPr>
            <a:r>
              <a:rPr lang="en-US" sz="1150" b="1" spc="-25" dirty="0">
                <a:solidFill>
                  <a:srgbClr val="575F62"/>
                </a:solidFill>
                <a:latin typeface="Arial" panose="02020603050405020304" pitchFamily="2"/>
              </a:rPr>
              <a:t>Social Media Protection </a:t>
            </a:r>
            <a:r>
              <a:rPr lang="en-US" sz="1100" spc="-25" dirty="0">
                <a:solidFill>
                  <a:srgbClr val="575F62"/>
                </a:solidFill>
                <a:latin typeface="Arial" panose="02020603050405020304" pitchFamily="2"/>
              </a:rPr>
              <a:t>safeguards children on social media networks. </a:t>
            </a:r>
          </a:p>
          <a:p>
            <a:pPr marL="285750" marR="320040" indent="-174625" algn="l">
              <a:lnSpc>
                <a:spcPts val="1400"/>
              </a:lnSpc>
              <a:spcBef>
                <a:spcPts val="420"/>
              </a:spcBef>
              <a:spcAft>
                <a:spcPts val="0"/>
              </a:spcAft>
              <a:buFont typeface="Symbol"/>
              <a:buChar char="·"/>
            </a:pPr>
            <a:r>
              <a:rPr lang="en-US" sz="1150" b="1" spc="-15" dirty="0">
                <a:solidFill>
                  <a:srgbClr val="575F62"/>
                </a:solidFill>
                <a:latin typeface="Arial" panose="02020603050405020304" pitchFamily="2"/>
              </a:rPr>
              <a:t>Powerful Parental Control </a:t>
            </a:r>
            <a:r>
              <a:rPr lang="en-US" sz="1100" spc="-15" dirty="0">
                <a:solidFill>
                  <a:srgbClr val="575F62"/>
                </a:solidFill>
                <a:latin typeface="Arial" panose="02020603050405020304" pitchFamily="2"/>
              </a:rPr>
              <a:t>helps to protect kids from cyber-bullying and predators. </a:t>
            </a:r>
          </a:p>
          <a:p>
            <a:pPr marL="285750" marR="457200" indent="-174625" algn="l">
              <a:lnSpc>
                <a:spcPts val="1400"/>
              </a:lnSpc>
              <a:spcBef>
                <a:spcPts val="410"/>
              </a:spcBef>
              <a:spcAft>
                <a:spcPts val="0"/>
              </a:spcAft>
              <a:buFont typeface="Symbol"/>
              <a:buChar char="·"/>
            </a:pPr>
            <a:r>
              <a:rPr lang="en-US" sz="1150" b="1" spc="0" dirty="0">
                <a:solidFill>
                  <a:srgbClr val="575F62"/>
                </a:solidFill>
                <a:latin typeface="Arial" panose="02020603050405020304" pitchFamily="2"/>
              </a:rPr>
              <a:t>Robust, layered protection </a:t>
            </a:r>
            <a:r>
              <a:rPr lang="en-US" sz="1100" spc="0" dirty="0">
                <a:solidFill>
                  <a:srgbClr val="575F62"/>
                </a:solidFill>
                <a:latin typeface="Arial" panose="02020603050405020304" pitchFamily="2"/>
              </a:rPr>
              <a:t>against all forms of viruses, spyware, malware and other online threats. </a:t>
            </a:r>
          </a:p>
          <a:p>
            <a:pPr marL="285750" marR="182880" indent="-174625" algn="l">
              <a:lnSpc>
                <a:spcPts val="1400"/>
              </a:lnSpc>
              <a:spcBef>
                <a:spcPts val="435"/>
              </a:spcBef>
              <a:spcAft>
                <a:spcPts val="2265"/>
              </a:spcAft>
              <a:buFont typeface="Symbol"/>
              <a:buChar char="·"/>
            </a:pPr>
            <a:r>
              <a:rPr lang="en-US" sz="1150" b="1" spc="0" dirty="0">
                <a:solidFill>
                  <a:srgbClr val="575F62"/>
                </a:solidFill>
                <a:latin typeface="Arial" panose="02020603050405020304" pitchFamily="2"/>
              </a:rPr>
              <a:t>Highly rated firewall </a:t>
            </a:r>
            <a:r>
              <a:rPr lang="en-US" sz="1100" spc="0" dirty="0">
                <a:solidFill>
                  <a:srgbClr val="575F62"/>
                </a:solidFill>
                <a:latin typeface="Arial" panose="02020603050405020304" pitchFamily="2"/>
              </a:rPr>
              <a:t>that protects against network attacks and keeps out intruders. </a:t>
            </a:r>
          </a:p>
        </p:txBody>
      </p:sp>
      <p:sp>
        <p:nvSpPr>
          <p:cNvPr id="12" name="Text Placeholder 11"/>
          <p:cNvSpPr>
            <a:spLocks noGrp="1"/>
          </p:cNvSpPr>
          <p:nvPr>
            <p:ph type="body" idx="10"/>
          </p:nvPr>
        </p:nvSpPr>
        <p:spPr>
          <a:xfrm>
            <a:off x="0" y="10180320"/>
            <a:ext cx="7562215" cy="144780"/>
          </a:xfrm>
          <a:prstGeom prst="rect">
            <a:avLst/>
          </a:prstGeom>
          <a:noFill/>
          <a:ln w="0" cmpd="sng">
            <a:noFill/>
            <a:prstDash val="solid"/>
          </a:ln>
        </p:spPr>
        <p:txBody>
          <a:bodyPr vert="horz" lIns="0" tIns="1270" rIns="0" bIns="0" anchor="t"/>
          <a:lstStyle/>
          <a:p>
            <a:pPr marL="457200" marR="0" indent="0" algn="l">
              <a:lnSpc>
                <a:spcPts val="1000"/>
              </a:lnSpc>
              <a:spcAft>
                <a:spcPts val="115"/>
              </a:spcAft>
            </a:pPr>
            <a:r>
              <a:rPr lang="en-US" sz="900" spc="-15">
                <a:solidFill>
                  <a:srgbClr val="575F62"/>
                </a:solidFill>
                <a:latin typeface="Arial" panose="02020603050405020304" pitchFamily="2"/>
              </a:rPr>
              <a:t>* Identity Protection is available in: US, UK, Canada, Denmark, Germany, France, Ireland and Netherlands. </a:t>
            </a:r>
          </a:p>
        </p:txBody>
      </p:sp>
      <p:graphicFrame>
        <p:nvGraphicFramePr>
          <p:cNvPr id="14" name="Table 13"/>
          <p:cNvGraphicFramePr>
            <a:graphicFrameLocks noGrp="1"/>
          </p:cNvGraphicFramePr>
          <p:nvPr>
            <p:extLst>
              <p:ext uri="{D42A27DB-BD31-4B8C-83A1-F6EECF244321}">
                <p14:modId xmlns:p14="http://schemas.microsoft.com/office/powerpoint/2010/main" val="3242232027"/>
              </p:ext>
            </p:extLst>
          </p:nvPr>
        </p:nvGraphicFramePr>
        <p:xfrm>
          <a:off x="457200" y="7592694"/>
          <a:ext cx="6647815" cy="477879"/>
        </p:xfrm>
        <a:graphic>
          <a:graphicData uri="http://schemas.openxmlformats.org/drawingml/2006/table">
            <a:tbl>
              <a:tblPr/>
              <a:tblGrid>
                <a:gridCol w="2223135">
                  <a:extLst>
                    <a:ext uri="{9D8B030D-6E8A-4147-A177-3AD203B41FA5}">
                      <a16:colId xmlns:a16="http://schemas.microsoft.com/office/drawing/2014/main" val="20000"/>
                    </a:ext>
                  </a:extLst>
                </a:gridCol>
                <a:gridCol w="4424680">
                  <a:extLst>
                    <a:ext uri="{9D8B030D-6E8A-4147-A177-3AD203B41FA5}">
                      <a16:colId xmlns:a16="http://schemas.microsoft.com/office/drawing/2014/main" val="20001"/>
                    </a:ext>
                  </a:extLst>
                </a:gridCol>
              </a:tblGrid>
              <a:tr h="477879">
                <a:tc>
                  <a:txBody>
                    <a:bodyPr/>
                    <a:lstStyle/>
                    <a:p>
                      <a:pPr marL="0" marR="0" indent="0" algn="ctr">
                        <a:lnSpc>
                          <a:spcPts val="2400"/>
                        </a:lnSpc>
                        <a:spcBef>
                          <a:spcPts val="0"/>
                        </a:spcBef>
                        <a:spcAft>
                          <a:spcPts val="0"/>
                        </a:spcAft>
                      </a:pPr>
                      <a:r>
                        <a:rPr lang="en-US" sz="2450" spc="0" dirty="0">
                          <a:solidFill>
                            <a:srgbClr val="C00000"/>
                          </a:solidFill>
                          <a:latin typeface="Arial" panose="02020603050405020304" pitchFamily="2"/>
                        </a:rPr>
                        <a:t>So what’s new? </a:t>
                      </a:r>
                    </a:p>
                  </a:txBody>
                  <a:tcPr marL="0" marR="0" marT="0" marB="0" anchor="ctr">
                    <a:lnL w="0" cmpd="sng">
                      <a:noFill/>
                      <a:prstDash val="solid"/>
                    </a:lnL>
                    <a:lnR w="0" cmpd="sng">
                      <a:noFill/>
                      <a:prstDash val="solid"/>
                    </a:lnR>
                    <a:lnT w="0" cmpd="sng">
                      <a:noFill/>
                      <a:prstDash val="solid"/>
                    </a:lnT>
                    <a:lnB w="0" cmpd="sng">
                      <a:noFill/>
                      <a:prstDash val="solid"/>
                    </a:lnB>
                    <a:solidFill>
                      <a:schemeClr val="bg1">
                        <a:lumMod val="85000"/>
                      </a:schemeClr>
                    </a:solidFill>
                  </a:tcPr>
                </a:tc>
                <a:tc>
                  <a:txBody>
                    <a:bodyPr/>
                    <a:lstStyle/>
                    <a:p>
                      <a:pPr marL="45720" marR="114300" indent="0" algn="just">
                        <a:lnSpc>
                          <a:spcPts val="1200"/>
                        </a:lnSpc>
                        <a:spcBef>
                          <a:spcPts val="0"/>
                        </a:spcBef>
                        <a:spcAft>
                          <a:spcPts val="30"/>
                        </a:spcAft>
                      </a:pPr>
                      <a:r>
                        <a:rPr lang="en-US" sz="1100" spc="-40" dirty="0">
                          <a:solidFill>
                            <a:srgbClr val="C00000"/>
                          </a:solidFill>
                          <a:latin typeface="Arial" panose="02020603050405020304" pitchFamily="2"/>
                        </a:rPr>
                        <a:t>Our popular Internet Security (IS) and Premium Protection (BPP) products are more effective than ever at keeping your customers safe online.</a:t>
                      </a:r>
                    </a:p>
                  </a:txBody>
                  <a:tcPr marL="0" marR="0" marT="0" marB="0" anchor="ctr">
                    <a:lnL w="0" cmpd="sng">
                      <a:noFill/>
                      <a:prstDash val="solid"/>
                    </a:lnL>
                    <a:lnR w="0" cmpd="sng">
                      <a:noFill/>
                      <a:prstDash val="solid"/>
                    </a:lnR>
                    <a:lnT w="0" cmpd="sng">
                      <a:noFill/>
                      <a:prstDash val="solid"/>
                    </a:lnT>
                    <a:lnB w="0" cmpd="sng">
                      <a:noFill/>
                      <a:prstDash val="solid"/>
                    </a:lnB>
                    <a:solidFill>
                      <a:schemeClr val="bg1">
                        <a:lumMod val="85000"/>
                      </a:schemeClr>
                    </a:solidFill>
                  </a:tcPr>
                </a:tc>
                <a:extLst>
                  <a:ext uri="{0D108BD9-81ED-4DB2-BD59-A6C34878D82A}">
                    <a16:rowId xmlns:a16="http://schemas.microsoft.com/office/drawing/2014/main" val="10000"/>
                  </a:ext>
                </a:extLst>
              </a:tr>
            </a:tbl>
          </a:graphicData>
        </a:graphic>
      </p:graphicFrame>
      <p:sp>
        <p:nvSpPr>
          <p:cNvPr id="15" name="Text Placeholder 14"/>
          <p:cNvSpPr>
            <a:spLocks noGrp="1"/>
          </p:cNvSpPr>
          <p:nvPr>
            <p:ph type="body" idx="10"/>
          </p:nvPr>
        </p:nvSpPr>
        <p:spPr>
          <a:xfrm>
            <a:off x="485775" y="8131810"/>
            <a:ext cx="2082165" cy="1643380"/>
          </a:xfrm>
          <a:prstGeom prst="rect">
            <a:avLst/>
          </a:prstGeom>
          <a:noFill/>
          <a:ln w="0" cmpd="sng">
            <a:noFill/>
            <a:prstDash val="solid"/>
          </a:ln>
        </p:spPr>
        <p:txBody>
          <a:bodyPr vert="horz" lIns="0" tIns="0" rIns="0" bIns="0" anchor="t"/>
          <a:lstStyle/>
          <a:p>
            <a:pPr marL="182880" marR="45720" indent="91440" algn="l">
              <a:lnSpc>
                <a:spcPts val="1200"/>
              </a:lnSpc>
              <a:spcAft>
                <a:spcPts val="0"/>
              </a:spcAft>
              <a:buFont typeface="Symbol"/>
              <a:buChar char="·"/>
            </a:pPr>
            <a:r>
              <a:rPr lang="en-US" sz="1050" b="1" spc="-20" dirty="0">
                <a:solidFill>
                  <a:srgbClr val="575F62"/>
                </a:solidFill>
                <a:latin typeface="Arial" panose="02020603050405020304" pitchFamily="2"/>
              </a:rPr>
              <a:t>MDL: </a:t>
            </a:r>
            <a:r>
              <a:rPr lang="en-US" sz="1000" spc="-20" dirty="0">
                <a:solidFill>
                  <a:srgbClr val="575F62"/>
                </a:solidFill>
                <a:latin typeface="Arial" panose="02020603050405020304" pitchFamily="2"/>
              </a:rPr>
              <a:t>With the same license, users will be able to use their IS or BPP program on any Windows application, as well as their Macs and their Android tablets and smartphones. </a:t>
            </a:r>
          </a:p>
          <a:p>
            <a:pPr marL="182880" marR="91440" indent="0" algn="just">
              <a:lnSpc>
                <a:spcPts val="1300"/>
              </a:lnSpc>
              <a:spcBef>
                <a:spcPts val="265"/>
              </a:spcBef>
              <a:spcAft>
                <a:spcPts val="0"/>
              </a:spcAft>
            </a:pPr>
            <a:r>
              <a:rPr lang="en-US" sz="1000" spc="-25" dirty="0">
                <a:solidFill>
                  <a:srgbClr val="575F62"/>
                </a:solidFill>
                <a:latin typeface="Arial" panose="02020603050405020304" pitchFamily="2"/>
              </a:rPr>
              <a:t>The feature mix varies across the platforms, to see what is covered on which system see the table on the reverse. </a:t>
            </a:r>
          </a:p>
        </p:txBody>
      </p:sp>
      <p:sp>
        <p:nvSpPr>
          <p:cNvPr id="16" name="Text Placeholder 15"/>
          <p:cNvSpPr>
            <a:spLocks noGrp="1"/>
          </p:cNvSpPr>
          <p:nvPr>
            <p:ph type="body" idx="10"/>
          </p:nvPr>
        </p:nvSpPr>
        <p:spPr>
          <a:xfrm>
            <a:off x="2733040" y="8131810"/>
            <a:ext cx="2082165" cy="1588135"/>
          </a:xfrm>
          <a:prstGeom prst="rect">
            <a:avLst/>
          </a:prstGeom>
          <a:noFill/>
          <a:ln w="0" cmpd="sng">
            <a:noFill/>
            <a:prstDash val="solid"/>
          </a:ln>
        </p:spPr>
        <p:txBody>
          <a:bodyPr vert="horz" lIns="0" tIns="0" rIns="0" bIns="0" anchor="t"/>
          <a:lstStyle/>
          <a:p>
            <a:pPr marL="137160" marR="45720" indent="91440" algn="l">
              <a:lnSpc>
                <a:spcPts val="1200"/>
              </a:lnSpc>
              <a:spcAft>
                <a:spcPts val="0"/>
              </a:spcAft>
              <a:buFont typeface="Symbol"/>
              <a:buChar char="·"/>
            </a:pPr>
            <a:r>
              <a:rPr lang="en-US" sz="1050" b="1" spc="-15" dirty="0">
                <a:solidFill>
                  <a:srgbClr val="575F62"/>
                </a:solidFill>
                <a:latin typeface="Arial" panose="02020603050405020304" pitchFamily="2"/>
              </a:rPr>
              <a:t>Online Backup: </a:t>
            </a:r>
            <a:r>
              <a:rPr lang="en-US" sz="1000" spc="-15" dirty="0">
                <a:solidFill>
                  <a:srgbClr val="575F62"/>
                </a:solidFill>
                <a:latin typeface="Arial" panose="02020603050405020304" pitchFamily="2"/>
              </a:rPr>
              <a:t>In place of the old online drive, our new products feature seamless integration with popular applications, Google Drive and One Drive backup, as well as backup to Dropbox. It’s easy to use, easy to view and even allows for synchronized backup so stored files keep up with what your customers do on their devices. </a:t>
            </a:r>
          </a:p>
        </p:txBody>
      </p:sp>
      <p:sp>
        <p:nvSpPr>
          <p:cNvPr id="17" name="Text Placeholder 16"/>
          <p:cNvSpPr>
            <a:spLocks noGrp="1"/>
          </p:cNvSpPr>
          <p:nvPr>
            <p:ph type="body" idx="10"/>
          </p:nvPr>
        </p:nvSpPr>
        <p:spPr>
          <a:xfrm>
            <a:off x="4980305" y="8131810"/>
            <a:ext cx="2082165" cy="1828800"/>
          </a:xfrm>
          <a:prstGeom prst="rect">
            <a:avLst/>
          </a:prstGeom>
          <a:noFill/>
          <a:ln w="0" cmpd="sng">
            <a:noFill/>
            <a:prstDash val="solid"/>
          </a:ln>
        </p:spPr>
        <p:txBody>
          <a:bodyPr vert="horz" lIns="0" tIns="0" rIns="0" bIns="0" anchor="t"/>
          <a:lstStyle/>
          <a:p>
            <a:pPr marL="137160" marR="0" indent="137160" algn="l">
              <a:lnSpc>
                <a:spcPts val="1200"/>
              </a:lnSpc>
              <a:spcAft>
                <a:spcPts val="0"/>
              </a:spcAft>
              <a:buFont typeface="Symbol"/>
              <a:buChar char="·"/>
            </a:pPr>
            <a:r>
              <a:rPr lang="en-US" sz="1050" b="1" spc="-30" dirty="0">
                <a:solidFill>
                  <a:srgbClr val="575F62"/>
                </a:solidFill>
                <a:latin typeface="Arial" panose="02020603050405020304" pitchFamily="2"/>
              </a:rPr>
              <a:t>Identity Protection* </a:t>
            </a:r>
            <a:r>
              <a:rPr lang="en-US" sz="1000" spc="-30" dirty="0">
                <a:solidFill>
                  <a:srgbClr val="575F62"/>
                </a:solidFill>
                <a:latin typeface="Arial" panose="02020603050405020304" pitchFamily="2"/>
              </a:rPr>
              <a:t>is provided by our partners, Experian, the global credit referencing agency. It’s a great feature which actively searches for your customer’s details being shared on the dark web. </a:t>
            </a:r>
          </a:p>
          <a:p>
            <a:pPr marL="137160" marR="0" indent="137160" algn="l">
              <a:lnSpc>
                <a:spcPts val="1200"/>
              </a:lnSpc>
              <a:spcBef>
                <a:spcPts val="470"/>
              </a:spcBef>
              <a:spcAft>
                <a:spcPts val="0"/>
              </a:spcAft>
              <a:buFont typeface="Symbol"/>
              <a:buChar char="·"/>
            </a:pPr>
            <a:r>
              <a:rPr lang="en-US" sz="1050" b="1" spc="-30" dirty="0">
                <a:solidFill>
                  <a:srgbClr val="575F62"/>
                </a:solidFill>
                <a:latin typeface="Arial" panose="02020603050405020304" pitchFamily="2"/>
              </a:rPr>
              <a:t>Speed, efficiency and </a:t>
            </a:r>
          </a:p>
          <a:p>
            <a:pPr marL="137160" marR="137160" indent="0" algn="l">
              <a:lnSpc>
                <a:spcPts val="1300"/>
              </a:lnSpc>
              <a:spcBef>
                <a:spcPts val="20"/>
              </a:spcBef>
              <a:spcAft>
                <a:spcPts val="0"/>
              </a:spcAft>
            </a:pPr>
            <a:r>
              <a:rPr lang="en-US" sz="1050" b="1" spc="-20" dirty="0">
                <a:solidFill>
                  <a:srgbClr val="575F62"/>
                </a:solidFill>
                <a:latin typeface="Arial" panose="02020603050405020304" pitchFamily="2"/>
              </a:rPr>
              <a:t>performance </a:t>
            </a:r>
            <a:r>
              <a:rPr lang="en-US" sz="1000" spc="-20" dirty="0">
                <a:solidFill>
                  <a:srgbClr val="575F62"/>
                </a:solidFill>
                <a:latin typeface="Arial" panose="02020603050405020304" pitchFamily="2"/>
              </a:rPr>
              <a:t>is fully </a:t>
            </a:r>
            <a:r>
              <a:rPr lang="en-US" sz="1000" spc="-20" dirty="0" err="1">
                <a:solidFill>
                  <a:srgbClr val="575F62"/>
                </a:solidFill>
                <a:latin typeface="Arial" panose="02020603050405020304" pitchFamily="2"/>
              </a:rPr>
              <a:t>maximised</a:t>
            </a:r>
            <a:r>
              <a:rPr lang="en-US" sz="1000" spc="-20" dirty="0">
                <a:solidFill>
                  <a:srgbClr val="575F62"/>
                </a:solidFill>
                <a:latin typeface="Arial" panose="02020603050405020304" pitchFamily="2"/>
              </a:rPr>
              <a:t> and our programs are still light on system resources and beautifully easy to use. </a:t>
            </a:r>
          </a:p>
        </p:txBody>
      </p:sp>
      <p:pic>
        <p:nvPicPr>
          <p:cNvPr id="1026" name="Picture 2" descr="_Pic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33491"/>
            <a:ext cx="1967948" cy="2478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A3236"/>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0" y="286385"/>
            <a:ext cx="7562215" cy="10405745"/>
          </a:xfrm>
          <a:prstGeom prst="rect">
            <a:avLst/>
          </a:prstGeom>
          <a:solidFill>
            <a:srgbClr val="DA3236"/>
          </a:solidFill>
          <a:ln w="0" cmpd="sng">
            <a:noFill/>
            <a:prstDash val="solid"/>
          </a:ln>
        </p:spPr>
        <p:txBody>
          <a:bodyPr vert="horz" lIns="0" tIns="0" rIns="0" bIns="0" anchor="t"/>
          <a:lstStyle/>
          <a:p>
            <a:endParaRPr/>
          </a:p>
        </p:txBody>
      </p:sp>
      <p:pic>
        <p:nvPicPr>
          <p:cNvPr id="4" name="Picture 3"/>
          <p:cNvPicPr/>
          <p:nvPr/>
        </p:nvPicPr>
        <p:blipFill>
          <a:blip r:embed="rId2"/>
          <a:stretch>
            <a:fillRect/>
          </a:stretch>
        </p:blipFill>
        <p:spPr>
          <a:xfrm>
            <a:off x="0" y="286385"/>
            <a:ext cx="7562215" cy="10405745"/>
          </a:xfrm>
          <a:prstGeom prst="rect">
            <a:avLst/>
          </a:prstGeom>
        </p:spPr>
      </p:pic>
      <p:sp>
        <p:nvSpPr>
          <p:cNvPr id="5" name="Text Placeholder 4"/>
          <p:cNvSpPr>
            <a:spLocks noGrp="1"/>
          </p:cNvSpPr>
          <p:nvPr>
            <p:ph type="body" idx="10"/>
          </p:nvPr>
        </p:nvSpPr>
        <p:spPr>
          <a:xfrm>
            <a:off x="3950335" y="370840"/>
            <a:ext cx="3145155" cy="356870"/>
          </a:xfrm>
          <a:prstGeom prst="rect">
            <a:avLst/>
          </a:prstGeom>
          <a:noFill/>
          <a:ln w="0" cmpd="sng">
            <a:noFill/>
            <a:prstDash val="solid"/>
          </a:ln>
        </p:spPr>
        <p:txBody>
          <a:bodyPr vert="horz" lIns="0" tIns="0" rIns="0" bIns="0" anchor="t">
            <a:normAutofit fontScale="95000"/>
          </a:bodyPr>
          <a:lstStyle/>
          <a:p>
            <a:pPr marL="0" marR="0" indent="0" algn="l">
              <a:lnSpc>
                <a:spcPts val="2800"/>
              </a:lnSpc>
              <a:spcAft>
                <a:spcPts val="0"/>
              </a:spcAft>
            </a:pPr>
            <a:r>
              <a:rPr lang="en-US" sz="2500" spc="-25" dirty="0">
                <a:solidFill>
                  <a:srgbClr val="FFFFFF"/>
                </a:solidFill>
                <a:latin typeface="Arial" panose="02020603050405020304" pitchFamily="2"/>
              </a:rPr>
              <a:t>Quick Reference Guide </a:t>
            </a:r>
          </a:p>
        </p:txBody>
      </p:sp>
      <p:sp>
        <p:nvSpPr>
          <p:cNvPr id="6" name="Text Placeholder 5"/>
          <p:cNvSpPr>
            <a:spLocks noGrp="1"/>
          </p:cNvSpPr>
          <p:nvPr>
            <p:ph type="body" idx="10"/>
          </p:nvPr>
        </p:nvSpPr>
        <p:spPr>
          <a:xfrm>
            <a:off x="737870" y="4531995"/>
            <a:ext cx="1258570" cy="355600"/>
          </a:xfrm>
          <a:prstGeom prst="rect">
            <a:avLst/>
          </a:prstGeom>
          <a:noFill/>
          <a:ln w="0" cmpd="sng">
            <a:noFill/>
            <a:prstDash val="solid"/>
          </a:ln>
        </p:spPr>
        <p:txBody>
          <a:bodyPr vert="horz" lIns="0" tIns="0" rIns="0" bIns="0" anchor="t"/>
          <a:lstStyle/>
          <a:p>
            <a:pPr marL="0" marR="0" indent="0" algn="l">
              <a:lnSpc>
                <a:spcPts val="1400"/>
              </a:lnSpc>
              <a:spcAft>
                <a:spcPts val="0"/>
              </a:spcAft>
            </a:pPr>
            <a:r>
              <a:rPr lang="en-US" sz="1200" spc="-40" dirty="0">
                <a:solidFill>
                  <a:srgbClr val="FFFFFF"/>
                </a:solidFill>
                <a:latin typeface="Arial" panose="02020603050405020304" pitchFamily="2"/>
              </a:rPr>
              <a:t>BullGuard Premium Protection MDL </a:t>
            </a:r>
          </a:p>
        </p:txBody>
      </p:sp>
      <p:sp>
        <p:nvSpPr>
          <p:cNvPr id="7" name="Text Placeholder 6"/>
          <p:cNvSpPr>
            <a:spLocks noGrp="1"/>
          </p:cNvSpPr>
          <p:nvPr>
            <p:ph type="body" idx="10"/>
          </p:nvPr>
        </p:nvSpPr>
        <p:spPr>
          <a:xfrm>
            <a:off x="3928745" y="4593590"/>
            <a:ext cx="2788920" cy="267970"/>
          </a:xfrm>
          <a:prstGeom prst="rect">
            <a:avLst/>
          </a:prstGeom>
          <a:noFill/>
          <a:ln w="0" cmpd="sng">
            <a:noFill/>
            <a:prstDash val="solid"/>
          </a:ln>
        </p:spPr>
        <p:txBody>
          <a:bodyPr vert="horz" lIns="0" tIns="0" rIns="0" bIns="0" anchor="t"/>
          <a:lstStyle/>
          <a:p>
            <a:pPr marL="0" marR="0" indent="0" algn="r">
              <a:lnSpc>
                <a:spcPts val="700"/>
              </a:lnSpc>
              <a:spcAft>
                <a:spcPts val="0"/>
              </a:spcAft>
            </a:pPr>
            <a:r>
              <a:rPr lang="en-US" sz="600" spc="-10">
                <a:solidFill>
                  <a:srgbClr val="FFFFFF"/>
                </a:solidFill>
                <a:latin typeface="Arial" panose="02020603050405020304" pitchFamily="2"/>
              </a:rPr>
              <a:t>Backup Security: for Windows encrypted backup with Dropbox, One Drive, Google Drive and owned storages (external HDDs, USBs, network storages) while for Android, encrypted backup for the small data (Contacts, Calendar, Messages). </a:t>
            </a:r>
          </a:p>
        </p:txBody>
      </p:sp>
      <p:sp>
        <p:nvSpPr>
          <p:cNvPr id="9" name="Text Placeholder 8"/>
          <p:cNvSpPr>
            <a:spLocks noGrp="1"/>
          </p:cNvSpPr>
          <p:nvPr>
            <p:ph type="body" idx="10"/>
          </p:nvPr>
        </p:nvSpPr>
        <p:spPr>
          <a:xfrm>
            <a:off x="450850" y="955675"/>
            <a:ext cx="6398260" cy="715645"/>
          </a:xfrm>
          <a:prstGeom prst="rect">
            <a:avLst/>
          </a:prstGeom>
          <a:noFill/>
          <a:ln w="0" cmpd="sng">
            <a:noFill/>
            <a:prstDash val="solid"/>
          </a:ln>
        </p:spPr>
        <p:txBody>
          <a:bodyPr vert="horz" lIns="0" tIns="0" rIns="0" bIns="0" anchor="t">
            <a:normAutofit fontScale="95000"/>
          </a:bodyPr>
          <a:lstStyle/>
          <a:p>
            <a:pPr marL="0" marR="0" indent="0" algn="l">
              <a:lnSpc>
                <a:spcPts val="2800"/>
              </a:lnSpc>
              <a:spcAft>
                <a:spcPts val="0"/>
              </a:spcAft>
            </a:pPr>
            <a:r>
              <a:rPr lang="en-US" sz="2500" spc="5">
                <a:solidFill>
                  <a:srgbClr val="FFFFFF"/>
                </a:solidFill>
                <a:latin typeface="Arial" panose="02020603050405020304" pitchFamily="2"/>
              </a:rPr>
              <a:t>Award-winning, easy to use </a:t>
            </a:r>
            <a:r>
              <a:rPr lang="en-US" sz="2500" b="1" spc="5">
                <a:solidFill>
                  <a:srgbClr val="FFFFFF"/>
                </a:solidFill>
                <a:latin typeface="Arial" panose="02020603050405020304" pitchFamily="2"/>
              </a:rPr>
              <a:t>multi-platform </a:t>
            </a:r>
          </a:p>
          <a:p>
            <a:pPr marL="0" marR="0" indent="0" algn="l">
              <a:lnSpc>
                <a:spcPts val="2800"/>
              </a:lnSpc>
              <a:spcBef>
                <a:spcPts val="0"/>
              </a:spcBef>
              <a:spcAft>
                <a:spcPts val="0"/>
              </a:spcAft>
            </a:pPr>
            <a:r>
              <a:rPr lang="en-US" sz="2500" spc="0">
                <a:solidFill>
                  <a:srgbClr val="FFFFFF"/>
                </a:solidFill>
                <a:latin typeface="Arial" panose="02020603050405020304" pitchFamily="2"/>
              </a:rPr>
              <a:t>products for the home and small business user </a:t>
            </a:r>
          </a:p>
        </p:txBody>
      </p:sp>
      <p:sp>
        <p:nvSpPr>
          <p:cNvPr id="10" name="Text Placeholder 9"/>
          <p:cNvSpPr>
            <a:spLocks noGrp="1"/>
          </p:cNvSpPr>
          <p:nvPr>
            <p:ph type="body" idx="10"/>
          </p:nvPr>
        </p:nvSpPr>
        <p:spPr>
          <a:xfrm>
            <a:off x="499745" y="3354705"/>
            <a:ext cx="914400" cy="499745"/>
          </a:xfrm>
          <a:prstGeom prst="rect">
            <a:avLst/>
          </a:prstGeom>
          <a:noFill/>
          <a:ln w="0" cmpd="sng">
            <a:noFill/>
            <a:prstDash val="solid"/>
          </a:ln>
        </p:spPr>
        <p:txBody>
          <a:bodyPr vert="horz" lIns="0" tIns="360680" rIns="0" bIns="0" anchor="t">
            <a:noAutofit/>
          </a:bodyPr>
          <a:lstStyle/>
          <a:p>
            <a:pPr marL="0" marR="0" indent="0" algn="l">
              <a:lnSpc>
                <a:spcPts val="1100"/>
              </a:lnSpc>
              <a:spcAft>
                <a:spcPts val="0"/>
              </a:spcAft>
            </a:pPr>
            <a:r>
              <a:rPr lang="en-US" sz="1000" spc="-35" dirty="0">
                <a:solidFill>
                  <a:srgbClr val="FFFFFF"/>
                </a:solidFill>
                <a:latin typeface="Arial" panose="02020603050405020304" pitchFamily="2"/>
              </a:rPr>
              <a:t>Android Features </a:t>
            </a:r>
          </a:p>
        </p:txBody>
      </p:sp>
      <p:sp>
        <p:nvSpPr>
          <p:cNvPr id="11" name="Text Placeholder 10"/>
          <p:cNvSpPr>
            <a:spLocks noGrp="1"/>
          </p:cNvSpPr>
          <p:nvPr>
            <p:ph type="body" idx="10"/>
          </p:nvPr>
        </p:nvSpPr>
        <p:spPr>
          <a:xfrm>
            <a:off x="502920" y="2914015"/>
            <a:ext cx="990600" cy="440690"/>
          </a:xfrm>
          <a:prstGeom prst="rect">
            <a:avLst/>
          </a:prstGeom>
          <a:noFill/>
          <a:ln w="0" cmpd="sng">
            <a:noFill/>
            <a:prstDash val="solid"/>
          </a:ln>
        </p:spPr>
        <p:txBody>
          <a:bodyPr vert="horz" lIns="0" tIns="301625" rIns="0" bIns="0" anchor="t">
            <a:noAutofit/>
          </a:bodyPr>
          <a:lstStyle/>
          <a:p>
            <a:pPr marL="0" marR="0" indent="0" algn="l">
              <a:lnSpc>
                <a:spcPts val="1000"/>
              </a:lnSpc>
              <a:spcAft>
                <a:spcPts val="0"/>
              </a:spcAft>
            </a:pPr>
            <a:r>
              <a:rPr lang="en-US" sz="1000" spc="-35" dirty="0">
                <a:solidFill>
                  <a:srgbClr val="FFFFFF"/>
                </a:solidFill>
                <a:latin typeface="Arial" panose="02020603050405020304" pitchFamily="2"/>
              </a:rPr>
              <a:t>Windows Features </a:t>
            </a:r>
          </a:p>
        </p:txBody>
      </p:sp>
      <p:sp>
        <p:nvSpPr>
          <p:cNvPr id="12" name="Text Placeholder 11"/>
          <p:cNvSpPr>
            <a:spLocks noGrp="1"/>
          </p:cNvSpPr>
          <p:nvPr>
            <p:ph type="body" idx="10"/>
          </p:nvPr>
        </p:nvSpPr>
        <p:spPr>
          <a:xfrm>
            <a:off x="509270" y="3854450"/>
            <a:ext cx="721995" cy="499745"/>
          </a:xfrm>
          <a:prstGeom prst="rect">
            <a:avLst/>
          </a:prstGeom>
          <a:noFill/>
          <a:ln w="0" cmpd="sng">
            <a:noFill/>
            <a:prstDash val="solid"/>
          </a:ln>
        </p:spPr>
        <p:txBody>
          <a:bodyPr vert="horz" lIns="0" tIns="360680" rIns="0" bIns="0" anchor="t">
            <a:noAutofit/>
          </a:bodyPr>
          <a:lstStyle/>
          <a:p>
            <a:pPr marL="0" marR="0" indent="0" algn="l">
              <a:lnSpc>
                <a:spcPts val="1100"/>
              </a:lnSpc>
              <a:spcAft>
                <a:spcPts val="0"/>
              </a:spcAft>
            </a:pPr>
            <a:r>
              <a:rPr lang="en-US" sz="1000" spc="-55" dirty="0">
                <a:solidFill>
                  <a:srgbClr val="FFFFFF"/>
                </a:solidFill>
                <a:latin typeface="Arial" panose="02020603050405020304" pitchFamily="2"/>
              </a:rPr>
              <a:t>Mac Features </a:t>
            </a:r>
          </a:p>
        </p:txBody>
      </p:sp>
      <p:sp>
        <p:nvSpPr>
          <p:cNvPr id="13" name="Text Placeholder 12"/>
          <p:cNvSpPr>
            <a:spLocks noGrp="1"/>
          </p:cNvSpPr>
          <p:nvPr>
            <p:ph type="body" idx="10"/>
          </p:nvPr>
        </p:nvSpPr>
        <p:spPr>
          <a:xfrm>
            <a:off x="731520" y="2559685"/>
            <a:ext cx="1182370" cy="354330"/>
          </a:xfrm>
          <a:prstGeom prst="rect">
            <a:avLst/>
          </a:prstGeom>
          <a:noFill/>
          <a:ln w="0" cmpd="sng">
            <a:noFill/>
            <a:prstDash val="solid"/>
          </a:ln>
        </p:spPr>
        <p:txBody>
          <a:bodyPr vert="horz" lIns="0" tIns="0" rIns="0" bIns="0" anchor="t">
            <a:noAutofit/>
          </a:bodyPr>
          <a:lstStyle/>
          <a:p>
            <a:pPr marL="0" marR="0" indent="0" algn="l">
              <a:lnSpc>
                <a:spcPts val="1400"/>
              </a:lnSpc>
              <a:spcAft>
                <a:spcPts val="0"/>
              </a:spcAft>
            </a:pPr>
            <a:r>
              <a:rPr lang="en-US" sz="1200" spc="-30" dirty="0">
                <a:solidFill>
                  <a:srgbClr val="FFFFFF"/>
                </a:solidFill>
                <a:latin typeface="Arial" panose="02020603050405020304" pitchFamily="2"/>
              </a:rPr>
              <a:t>BullGuard Internet Security MDL </a:t>
            </a:r>
          </a:p>
        </p:txBody>
      </p:sp>
      <p:sp>
        <p:nvSpPr>
          <p:cNvPr id="14" name="Text Placeholder 13"/>
          <p:cNvSpPr>
            <a:spLocks noGrp="1"/>
          </p:cNvSpPr>
          <p:nvPr>
            <p:ph type="body" idx="10"/>
          </p:nvPr>
        </p:nvSpPr>
        <p:spPr>
          <a:xfrm>
            <a:off x="1545590" y="5444490"/>
            <a:ext cx="1648460" cy="1152525"/>
          </a:xfrm>
          <a:prstGeom prst="rect">
            <a:avLst/>
          </a:prstGeom>
          <a:noFill/>
          <a:ln w="0" cmpd="sng">
            <a:noFill/>
            <a:prstDash val="solid"/>
          </a:ln>
        </p:spPr>
        <p:txBody>
          <a:bodyPr vert="horz" lIns="0" tIns="0" rIns="0" bIns="0" anchor="t"/>
          <a:lstStyle/>
          <a:p>
            <a:pPr marL="0" marR="0" indent="0" algn="l">
              <a:lnSpc>
                <a:spcPts val="1200"/>
              </a:lnSpc>
              <a:spcAft>
                <a:spcPts val="0"/>
              </a:spcAft>
            </a:pPr>
            <a:r>
              <a:rPr lang="en-US" sz="1000" b="1" spc="0">
                <a:solidFill>
                  <a:srgbClr val="FFFFFF"/>
                </a:solidFill>
                <a:latin typeface="Arial" panose="02020603050405020304" pitchFamily="2"/>
              </a:rPr>
              <a:t>BullGuard Internet Security </a:t>
            </a:r>
            <a:r>
              <a:rPr lang="en-US" sz="1000" spc="0">
                <a:solidFill>
                  <a:srgbClr val="FFFFFF"/>
                </a:solidFill>
                <a:latin typeface="Arial" panose="02020603050405020304" pitchFamily="2"/>
              </a:rPr>
              <a:t>License: 3 devices </a:t>
            </a:r>
          </a:p>
          <a:p>
            <a:pPr marL="0" marR="0" indent="0" algn="l">
              <a:lnSpc>
                <a:spcPts val="1300"/>
              </a:lnSpc>
              <a:spcBef>
                <a:spcPts val="50"/>
              </a:spcBef>
              <a:spcAft>
                <a:spcPts val="0"/>
              </a:spcAft>
            </a:pPr>
            <a:r>
              <a:rPr lang="en-US" sz="1000" spc="0">
                <a:solidFill>
                  <a:srgbClr val="FFFFFF"/>
                </a:solidFill>
                <a:latin typeface="Arial" panose="02020603050405020304" pitchFamily="2"/>
              </a:rPr>
              <a:t>Platforms: PC, Mac, Android Trial period: 60 days Languages: EN DK DE FR ES SWE NO NL IT </a:t>
            </a:r>
          </a:p>
          <a:p>
            <a:pPr marL="0" marR="0" indent="0" algn="l">
              <a:lnSpc>
                <a:spcPts val="1100"/>
              </a:lnSpc>
              <a:spcBef>
                <a:spcPts val="220"/>
              </a:spcBef>
              <a:spcAft>
                <a:spcPts val="0"/>
              </a:spcAft>
            </a:pPr>
            <a:r>
              <a:rPr lang="en-US" sz="1000" spc="-15">
                <a:solidFill>
                  <a:srgbClr val="FFFFFF"/>
                </a:solidFill>
                <a:latin typeface="Arial" panose="02020603050405020304" pitchFamily="2"/>
              </a:rPr>
              <a:t>Free automatic upgrades </a:t>
            </a:r>
          </a:p>
        </p:txBody>
      </p:sp>
      <p:sp>
        <p:nvSpPr>
          <p:cNvPr id="15" name="Text Placeholder 14"/>
          <p:cNvSpPr>
            <a:spLocks noGrp="1"/>
          </p:cNvSpPr>
          <p:nvPr>
            <p:ph type="body" idx="10"/>
          </p:nvPr>
        </p:nvSpPr>
        <p:spPr>
          <a:xfrm>
            <a:off x="579120" y="7038975"/>
            <a:ext cx="2919730" cy="697865"/>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en-US" sz="1400" spc="-30" dirty="0">
                <a:solidFill>
                  <a:srgbClr val="DA3236"/>
                </a:solidFill>
                <a:latin typeface="Arial" panose="02020603050405020304" pitchFamily="2"/>
              </a:rPr>
              <a:t>Flexible Purchase and Resell Options </a:t>
            </a:r>
          </a:p>
          <a:p>
            <a:pPr marL="0" marR="0" indent="91440" algn="l">
              <a:lnSpc>
                <a:spcPts val="1100"/>
              </a:lnSpc>
              <a:spcBef>
                <a:spcPts val="345"/>
              </a:spcBef>
              <a:spcAft>
                <a:spcPts val="0"/>
              </a:spcAft>
              <a:buFont typeface="Symbol"/>
              <a:buChar char="·"/>
            </a:pPr>
            <a:r>
              <a:rPr lang="en-US" sz="850" spc="0" dirty="0">
                <a:solidFill>
                  <a:srgbClr val="000000"/>
                </a:solidFill>
                <a:latin typeface="Arial" panose="02020603050405020304" pitchFamily="2"/>
              </a:rPr>
              <a:t>ESD for pre-install </a:t>
            </a:r>
          </a:p>
          <a:p>
            <a:pPr marL="0" marR="0" indent="91440" algn="l">
              <a:lnSpc>
                <a:spcPts val="1100"/>
              </a:lnSpc>
              <a:spcBef>
                <a:spcPts val="60"/>
              </a:spcBef>
              <a:spcAft>
                <a:spcPts val="0"/>
              </a:spcAft>
              <a:buFont typeface="Symbol"/>
              <a:buChar char="·"/>
            </a:pPr>
            <a:r>
              <a:rPr lang="en-US" sz="850" spc="10" dirty="0" err="1">
                <a:solidFill>
                  <a:srgbClr val="000000"/>
                </a:solidFill>
                <a:latin typeface="Arial" panose="02020603050405020304" pitchFamily="2"/>
              </a:rPr>
              <a:t>Softbox</a:t>
            </a:r>
            <a:r>
              <a:rPr lang="en-US" sz="850" spc="10" dirty="0">
                <a:solidFill>
                  <a:srgbClr val="000000"/>
                </a:solidFill>
                <a:latin typeface="Arial" panose="02020603050405020304" pitchFamily="2"/>
              </a:rPr>
              <a:t> for attachment to approved devices </a:t>
            </a:r>
          </a:p>
          <a:p>
            <a:pPr marL="0" marR="0" indent="91440" algn="l">
              <a:lnSpc>
                <a:spcPts val="1100"/>
              </a:lnSpc>
              <a:spcBef>
                <a:spcPts val="60"/>
              </a:spcBef>
              <a:spcAft>
                <a:spcPts val="155"/>
              </a:spcAft>
              <a:buFont typeface="Symbol"/>
              <a:buChar char="·"/>
            </a:pPr>
            <a:r>
              <a:rPr lang="en-US" sz="850" spc="0" dirty="0">
                <a:solidFill>
                  <a:srgbClr val="000000"/>
                </a:solidFill>
                <a:latin typeface="Arial" panose="02020603050405020304" pitchFamily="2"/>
              </a:rPr>
              <a:t>Retail boxes for standalone sale </a:t>
            </a:r>
          </a:p>
        </p:txBody>
      </p:sp>
      <p:sp>
        <p:nvSpPr>
          <p:cNvPr id="16" name="Text Placeholder 15"/>
          <p:cNvSpPr>
            <a:spLocks noGrp="1"/>
          </p:cNvSpPr>
          <p:nvPr>
            <p:ph type="body" idx="10"/>
          </p:nvPr>
        </p:nvSpPr>
        <p:spPr>
          <a:xfrm>
            <a:off x="5029200" y="5444490"/>
            <a:ext cx="1844040" cy="1152525"/>
          </a:xfrm>
          <a:prstGeom prst="rect">
            <a:avLst/>
          </a:prstGeom>
          <a:noFill/>
          <a:ln w="0" cmpd="sng">
            <a:noFill/>
            <a:prstDash val="solid"/>
          </a:ln>
        </p:spPr>
        <p:txBody>
          <a:bodyPr vert="horz" lIns="0" tIns="635" rIns="0" bIns="0" anchor="t"/>
          <a:lstStyle/>
          <a:p>
            <a:pPr marL="0" marR="0" indent="0" algn="l">
              <a:lnSpc>
                <a:spcPts val="1100"/>
              </a:lnSpc>
              <a:spcAft>
                <a:spcPts val="0"/>
              </a:spcAft>
            </a:pPr>
            <a:r>
              <a:rPr lang="en-US" sz="1000" b="1" spc="-25">
                <a:solidFill>
                  <a:srgbClr val="FFFFFF"/>
                </a:solidFill>
                <a:latin typeface="Arial" panose="02020603050405020304" pitchFamily="2"/>
              </a:rPr>
              <a:t>BullGuard Premium Protection </a:t>
            </a:r>
          </a:p>
          <a:p>
            <a:pPr marL="0" marR="0" indent="0" algn="l">
              <a:lnSpc>
                <a:spcPts val="1100"/>
              </a:lnSpc>
              <a:spcBef>
                <a:spcPts val="215"/>
              </a:spcBef>
              <a:spcAft>
                <a:spcPts val="0"/>
              </a:spcAft>
            </a:pPr>
            <a:r>
              <a:rPr lang="en-US" sz="1000" spc="-15">
                <a:solidFill>
                  <a:srgbClr val="FFFFFF"/>
                </a:solidFill>
                <a:latin typeface="Arial" panose="02020603050405020304" pitchFamily="2"/>
              </a:rPr>
              <a:t>License: 10 devices </a:t>
            </a:r>
          </a:p>
          <a:p>
            <a:pPr marL="0" marR="0" indent="0" algn="l">
              <a:lnSpc>
                <a:spcPts val="1100"/>
              </a:lnSpc>
              <a:spcBef>
                <a:spcPts val="220"/>
              </a:spcBef>
              <a:spcAft>
                <a:spcPts val="0"/>
              </a:spcAft>
            </a:pPr>
            <a:r>
              <a:rPr lang="en-US" sz="1000" spc="-15">
                <a:solidFill>
                  <a:srgbClr val="FFFFFF"/>
                </a:solidFill>
                <a:latin typeface="Arial" panose="02020603050405020304" pitchFamily="2"/>
              </a:rPr>
              <a:t>Platforms: PC, Mac, Android </a:t>
            </a:r>
          </a:p>
          <a:p>
            <a:pPr marL="0" marR="0" indent="0" algn="l">
              <a:lnSpc>
                <a:spcPts val="1100"/>
              </a:lnSpc>
              <a:spcBef>
                <a:spcPts val="220"/>
              </a:spcBef>
              <a:spcAft>
                <a:spcPts val="0"/>
              </a:spcAft>
            </a:pPr>
            <a:r>
              <a:rPr lang="en-US" sz="1000" spc="-15">
                <a:solidFill>
                  <a:srgbClr val="FFFFFF"/>
                </a:solidFill>
                <a:latin typeface="Arial" panose="02020603050405020304" pitchFamily="2"/>
              </a:rPr>
              <a:t>Trial period: 30 days </a:t>
            </a:r>
          </a:p>
          <a:p>
            <a:pPr marL="0" marR="0" indent="0" algn="l">
              <a:lnSpc>
                <a:spcPts val="1100"/>
              </a:lnSpc>
              <a:spcBef>
                <a:spcPts val="215"/>
              </a:spcBef>
              <a:spcAft>
                <a:spcPts val="0"/>
              </a:spcAft>
            </a:pPr>
            <a:r>
              <a:rPr lang="en-US" sz="1000" spc="-30">
                <a:solidFill>
                  <a:srgbClr val="FFFFFF"/>
                </a:solidFill>
                <a:latin typeface="Arial" panose="02020603050405020304" pitchFamily="2"/>
              </a:rPr>
              <a:t>Languages: EN DK DE FR ES </a:t>
            </a:r>
          </a:p>
          <a:p>
            <a:pPr marL="0" marR="0" indent="0" algn="l">
              <a:lnSpc>
                <a:spcPts val="1100"/>
              </a:lnSpc>
              <a:spcBef>
                <a:spcPts val="75"/>
              </a:spcBef>
              <a:spcAft>
                <a:spcPts val="0"/>
              </a:spcAft>
            </a:pPr>
            <a:r>
              <a:rPr lang="en-US" sz="1000" spc="-25">
                <a:solidFill>
                  <a:srgbClr val="FFFFFF"/>
                </a:solidFill>
                <a:latin typeface="Arial" panose="02020603050405020304" pitchFamily="2"/>
              </a:rPr>
              <a:t>SWE NO NL IT </a:t>
            </a:r>
          </a:p>
          <a:p>
            <a:pPr marL="0" marR="0" indent="0" algn="l">
              <a:lnSpc>
                <a:spcPts val="1100"/>
              </a:lnSpc>
              <a:spcBef>
                <a:spcPts val="220"/>
              </a:spcBef>
              <a:spcAft>
                <a:spcPts val="0"/>
              </a:spcAft>
            </a:pPr>
            <a:r>
              <a:rPr lang="en-US" sz="1000" spc="-15">
                <a:solidFill>
                  <a:srgbClr val="FFFFFF"/>
                </a:solidFill>
                <a:latin typeface="Arial" panose="02020603050405020304" pitchFamily="2"/>
              </a:rPr>
              <a:t>Free automatic upgrades </a:t>
            </a:r>
          </a:p>
        </p:txBody>
      </p:sp>
      <p:sp>
        <p:nvSpPr>
          <p:cNvPr id="17" name="Text Placeholder 16"/>
          <p:cNvSpPr>
            <a:spLocks noGrp="1"/>
          </p:cNvSpPr>
          <p:nvPr>
            <p:ph type="body" idx="10"/>
          </p:nvPr>
        </p:nvSpPr>
        <p:spPr>
          <a:xfrm>
            <a:off x="4008120" y="7038975"/>
            <a:ext cx="1969135" cy="642620"/>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en-US" sz="1400" spc="0">
                <a:solidFill>
                  <a:srgbClr val="DA3236"/>
                </a:solidFill>
                <a:latin typeface="Arial" panose="02020603050405020304" pitchFamily="2"/>
              </a:rPr>
              <a:t>Merchandise Kits </a:t>
            </a:r>
          </a:p>
          <a:p>
            <a:pPr marL="0" marR="0" indent="0" algn="l">
              <a:lnSpc>
                <a:spcPts val="1000"/>
              </a:lnSpc>
              <a:spcBef>
                <a:spcPts val="435"/>
              </a:spcBef>
              <a:spcAft>
                <a:spcPts val="10"/>
              </a:spcAft>
            </a:pPr>
            <a:r>
              <a:rPr lang="en-US" sz="850" spc="0">
                <a:solidFill>
                  <a:srgbClr val="000000"/>
                </a:solidFill>
                <a:latin typeface="Arial" panose="02020603050405020304" pitchFamily="2"/>
              </a:rPr>
              <a:t>Sales leaflets, product units and in-store displays inform your customers and help you sell. </a:t>
            </a:r>
          </a:p>
        </p:txBody>
      </p:sp>
      <p:sp>
        <p:nvSpPr>
          <p:cNvPr id="18" name="Text Placeholder 17"/>
          <p:cNvSpPr>
            <a:spLocks noGrp="1"/>
          </p:cNvSpPr>
          <p:nvPr>
            <p:ph type="body" idx="10"/>
          </p:nvPr>
        </p:nvSpPr>
        <p:spPr>
          <a:xfrm>
            <a:off x="4971415" y="7900035"/>
            <a:ext cx="1219200" cy="240030"/>
          </a:xfrm>
          <a:prstGeom prst="rect">
            <a:avLst/>
          </a:prstGeom>
          <a:noFill/>
          <a:ln w="0" cmpd="sng">
            <a:noFill/>
            <a:prstDash val="solid"/>
          </a:ln>
        </p:spPr>
        <p:txBody>
          <a:bodyPr vert="horz" lIns="0" tIns="7620" rIns="0" bIns="0" anchor="t">
            <a:normAutofit fontScale="87500"/>
          </a:bodyPr>
          <a:lstStyle/>
          <a:p>
            <a:pPr marL="137160" marR="0" indent="0" algn="l">
              <a:lnSpc>
                <a:spcPts val="900"/>
              </a:lnSpc>
              <a:spcAft>
                <a:spcPts val="0"/>
              </a:spcAft>
            </a:pPr>
            <a:r>
              <a:rPr lang="en-US" sz="850" spc="-30">
                <a:solidFill>
                  <a:srgbClr val="FFFFFF"/>
                </a:solidFill>
                <a:latin typeface="Arial" panose="02020603050405020304" pitchFamily="2"/>
              </a:rPr>
              <a:t>Complete online protection for the whole family! </a:t>
            </a:r>
          </a:p>
        </p:txBody>
      </p:sp>
      <p:sp>
        <p:nvSpPr>
          <p:cNvPr id="19" name="Text Placeholder 18"/>
          <p:cNvSpPr>
            <a:spLocks noGrp="1"/>
          </p:cNvSpPr>
          <p:nvPr>
            <p:ph type="body" idx="10"/>
          </p:nvPr>
        </p:nvSpPr>
        <p:spPr>
          <a:xfrm>
            <a:off x="4417695" y="8561705"/>
            <a:ext cx="387985" cy="113665"/>
          </a:xfrm>
          <a:prstGeom prst="rect">
            <a:avLst/>
          </a:prstGeom>
          <a:noFill/>
          <a:ln w="0" cmpd="sng">
            <a:noFill/>
            <a:prstDash val="solid"/>
          </a:ln>
        </p:spPr>
        <p:txBody>
          <a:bodyPr vert="horz" lIns="0" tIns="3175" rIns="0" bIns="0" anchor="t">
            <a:normAutofit fontScale="57500" lnSpcReduction="20000"/>
          </a:bodyPr>
          <a:lstStyle/>
          <a:p>
            <a:pPr marL="137160" marR="0" indent="0" algn="l">
              <a:lnSpc>
                <a:spcPts val="400"/>
              </a:lnSpc>
              <a:spcAft>
                <a:spcPts val="0"/>
              </a:spcAft>
            </a:pPr>
            <a:r>
              <a:rPr lang="en-US" sz="400" spc="125">
                <a:solidFill>
                  <a:srgbClr val="DA3236"/>
                </a:solidFill>
                <a:latin typeface="Arial" panose="02020603050405020304" pitchFamily="2"/>
              </a:rPr>
              <a:t>INTERNET URITY </a:t>
            </a:r>
          </a:p>
        </p:txBody>
      </p:sp>
      <p:sp>
        <p:nvSpPr>
          <p:cNvPr id="20" name="Text Placeholder 19"/>
          <p:cNvSpPr>
            <a:spLocks noGrp="1"/>
          </p:cNvSpPr>
          <p:nvPr>
            <p:ph type="body" idx="10"/>
          </p:nvPr>
        </p:nvSpPr>
        <p:spPr>
          <a:xfrm>
            <a:off x="3997325" y="8996680"/>
            <a:ext cx="356870" cy="184150"/>
          </a:xfrm>
          <a:prstGeom prst="rect">
            <a:avLst/>
          </a:prstGeom>
          <a:noFill/>
          <a:ln w="0" cmpd="sng">
            <a:noFill/>
            <a:prstDash val="solid"/>
          </a:ln>
        </p:spPr>
        <p:txBody>
          <a:bodyPr vert="horz" lIns="0" tIns="6350" rIns="0" bIns="0" anchor="t">
            <a:normAutofit fontScale="80000" lnSpcReduction="10000"/>
          </a:bodyPr>
          <a:lstStyle/>
          <a:p>
            <a:pPr marL="0" marR="0" indent="0" algn="l">
              <a:lnSpc>
                <a:spcPts val="300"/>
              </a:lnSpc>
              <a:spcAft>
                <a:spcPts val="0"/>
              </a:spcAft>
            </a:pPr>
            <a:r>
              <a:rPr lang="en-US" sz="300" spc="0">
                <a:solidFill>
                  <a:srgbClr val="FFFFFF"/>
                </a:solidFill>
                <a:latin typeface="Arial" panose="02020603050405020304" pitchFamily="2"/>
              </a:rPr>
              <a:t>Rigorous identity and social media protection fused with award-winning malware defences </a:t>
            </a:r>
          </a:p>
        </p:txBody>
      </p:sp>
      <p:sp>
        <p:nvSpPr>
          <p:cNvPr id="21" name="Text Placeholder 20"/>
          <p:cNvSpPr>
            <a:spLocks noGrp="1"/>
          </p:cNvSpPr>
          <p:nvPr>
            <p:ph type="body" idx="10"/>
          </p:nvPr>
        </p:nvSpPr>
        <p:spPr>
          <a:xfrm>
            <a:off x="4530725" y="8744585"/>
            <a:ext cx="222885" cy="97790"/>
          </a:xfrm>
          <a:prstGeom prst="rect">
            <a:avLst/>
          </a:prstGeom>
          <a:noFill/>
          <a:ln w="0" cmpd="sng">
            <a:noFill/>
            <a:prstDash val="solid"/>
          </a:ln>
        </p:spPr>
        <p:txBody>
          <a:bodyPr vert="horz" lIns="0" tIns="0" rIns="0" bIns="0" anchor="t"/>
          <a:lstStyle/>
          <a:p>
            <a:pPr marL="0" marR="0" indent="0" algn="l">
              <a:lnSpc>
                <a:spcPts val="700"/>
              </a:lnSpc>
              <a:spcAft>
                <a:spcPts val="20"/>
              </a:spcAft>
            </a:pPr>
            <a:r>
              <a:rPr lang="en-US" sz="300" spc="-80">
                <a:solidFill>
                  <a:srgbClr val="FFFFFF"/>
                </a:solidFill>
                <a:latin typeface="Arial" panose="02020603050405020304" pitchFamily="2"/>
              </a:rPr>
              <a:t>online n for PC, Android </a:t>
            </a:r>
          </a:p>
        </p:txBody>
      </p:sp>
      <p:sp>
        <p:nvSpPr>
          <p:cNvPr id="22" name="Text Placeholder 21"/>
          <p:cNvSpPr>
            <a:spLocks noGrp="1"/>
          </p:cNvSpPr>
          <p:nvPr>
            <p:ph type="body" idx="10"/>
          </p:nvPr>
        </p:nvSpPr>
        <p:spPr>
          <a:xfrm>
            <a:off x="5501640" y="8674100"/>
            <a:ext cx="594360" cy="163195"/>
          </a:xfrm>
          <a:prstGeom prst="rect">
            <a:avLst/>
          </a:prstGeom>
          <a:noFill/>
          <a:ln w="0" cmpd="sng">
            <a:noFill/>
            <a:prstDash val="solid"/>
          </a:ln>
        </p:spPr>
        <p:txBody>
          <a:bodyPr vert="horz" lIns="0" tIns="4445" rIns="0" bIns="0" anchor="t"/>
          <a:lstStyle/>
          <a:p>
            <a:pPr marL="0" marR="0" indent="0" algn="l">
              <a:lnSpc>
                <a:spcPts val="300"/>
              </a:lnSpc>
              <a:spcAft>
                <a:spcPts val="0"/>
              </a:spcAft>
            </a:pPr>
            <a:r>
              <a:rPr lang="en-US" sz="300" spc="0">
                <a:solidFill>
                  <a:srgbClr val="FFFFFF"/>
                </a:solidFill>
                <a:latin typeface="Arial" panose="02020603050405020304" pitchFamily="2"/>
              </a:rPr>
              <a:t>Top rated internet security </a:t>
            </a:r>
            <a:br/>
            <a:r>
              <a:rPr lang="en-US" sz="300" spc="0">
                <a:solidFill>
                  <a:srgbClr val="FFFFFF"/>
                </a:solidFill>
                <a:latin typeface="Arial" panose="02020603050405020304" pitchFamily="2"/>
              </a:rPr>
              <a:t>plus 24/7 Identity &amp; </a:t>
            </a:r>
          </a:p>
          <a:p>
            <a:pPr marL="0" marR="0" indent="0" algn="just">
              <a:lnSpc>
                <a:spcPts val="300"/>
              </a:lnSpc>
              <a:spcBef>
                <a:spcPts val="5"/>
              </a:spcBef>
              <a:spcAft>
                <a:spcPts val="0"/>
              </a:spcAft>
              <a:tabLst>
                <a:tab pos="594360" algn="r"/>
              </a:tabLst>
            </a:pPr>
            <a:r>
              <a:rPr lang="en-US" sz="300" spc="-20">
                <a:solidFill>
                  <a:srgbClr val="FFFFFF"/>
                </a:solidFill>
                <a:latin typeface="Arial" panose="02020603050405020304" pitchFamily="2"/>
              </a:rPr>
              <a:t>Social Media protection </a:t>
            </a:r>
            <a:r>
              <a:rPr lang="en-US" sz="300" u="sng" spc="-20">
                <a:solidFill>
                  <a:srgbClr val="0000FF"/>
                </a:solidFill>
                <a:latin typeface="Arial" panose="02020603050405020304" pitchFamily="2"/>
              </a:rPr>
              <a:t>bullguard.com</a:t>
            </a:r>
            <a:r>
              <a:rPr lang="en-US" sz="100" spc="-20">
                <a:solidFill>
                  <a:srgbClr val="FFFFFF"/>
                </a:solidFill>
                <a:latin typeface="Arial" panose="02020603050405020304" pitchFamily="2"/>
              </a:rPr>
              <a:t> </a:t>
            </a:r>
            <a:br/>
            <a:r>
              <a:rPr lang="en-US" sz="300" spc="-20">
                <a:solidFill>
                  <a:srgbClr val="FFFFFF"/>
                </a:solidFill>
                <a:latin typeface="Arial" panose="02020603050405020304" pitchFamily="2"/>
              </a:rPr>
              <a:t>for up to 10 x devices </a:t>
            </a:r>
          </a:p>
        </p:txBody>
      </p:sp>
      <p:sp>
        <p:nvSpPr>
          <p:cNvPr id="23" name="Text Placeholder 22"/>
          <p:cNvSpPr>
            <a:spLocks noGrp="1"/>
          </p:cNvSpPr>
          <p:nvPr>
            <p:ph type="body" idx="10"/>
          </p:nvPr>
        </p:nvSpPr>
        <p:spPr>
          <a:xfrm>
            <a:off x="7230745" y="8771890"/>
            <a:ext cx="102870" cy="942340"/>
          </a:xfrm>
          <a:prstGeom prst="rect">
            <a:avLst/>
          </a:prstGeom>
          <a:noFill/>
          <a:ln w="0" cmpd="sng">
            <a:noFill/>
            <a:prstDash val="solid"/>
          </a:ln>
        </p:spPr>
        <p:txBody>
          <a:bodyPr vert="vert270" lIns="0" tIns="0" rIns="20320" bIns="0" anchor="t"/>
          <a:lstStyle/>
          <a:p>
            <a:pPr marL="0" marR="0" indent="0" algn="l">
              <a:lnSpc>
                <a:spcPts val="600"/>
              </a:lnSpc>
              <a:spcAft>
                <a:spcPts val="70"/>
              </a:spcAft>
            </a:pPr>
            <a:r>
              <a:rPr lang="en-US" sz="700" spc="-55">
                <a:solidFill>
                  <a:srgbClr val="FFFFFF"/>
                </a:solidFill>
                <a:latin typeface="Arial" panose="02020603050405020304" pitchFamily="2"/>
              </a:rPr>
              <a:t>BG-2016-MDL-QSG-UK </a:t>
            </a:r>
          </a:p>
        </p:txBody>
      </p:sp>
    </p:spTree>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624</Words>
  <Application>Microsoft Office PowerPoint</Application>
  <PresentationFormat>Custom</PresentationFormat>
  <Paragraphs>58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Symbol</vt:lpstr>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Sehestedt</dc:creator>
  <cp:lastModifiedBy>Cody Stothers</cp:lastModifiedBy>
  <cp:revision>8</cp:revision>
  <dcterms:modified xsi:type="dcterms:W3CDTF">2017-03-20T18:08:18Z</dcterms:modified>
</cp:coreProperties>
</file>